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9" r:id="rId4"/>
    <p:sldId id="258" r:id="rId5"/>
    <p:sldId id="274" r:id="rId6"/>
    <p:sldId id="282" r:id="rId7"/>
    <p:sldId id="260" r:id="rId8"/>
    <p:sldId id="261" r:id="rId9"/>
    <p:sldId id="273" r:id="rId10"/>
    <p:sldId id="286" r:id="rId11"/>
    <p:sldId id="262" r:id="rId12"/>
    <p:sldId id="275" r:id="rId13"/>
    <p:sldId id="259" r:id="rId14"/>
    <p:sldId id="276" r:id="rId15"/>
    <p:sldId id="277" r:id="rId16"/>
    <p:sldId id="278" r:id="rId17"/>
    <p:sldId id="290" r:id="rId18"/>
    <p:sldId id="271" r:id="rId19"/>
    <p:sldId id="291" r:id="rId20"/>
    <p:sldId id="265" r:id="rId21"/>
    <p:sldId id="292" r:id="rId22"/>
    <p:sldId id="266" r:id="rId23"/>
    <p:sldId id="285" r:id="rId24"/>
    <p:sldId id="283" r:id="rId25"/>
    <p:sldId id="287" r:id="rId26"/>
    <p:sldId id="288"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070"/>
    <a:srgbClr val="888888"/>
    <a:srgbClr val="1F1F1E"/>
    <a:srgbClr val="EFD5CE"/>
    <a:srgbClr val="4A6270"/>
    <a:srgbClr val="302B22"/>
    <a:srgbClr val="757575"/>
    <a:srgbClr val="AFAFAF"/>
    <a:srgbClr val="758575"/>
    <a:srgbClr val="A89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2" autoAdjust="0"/>
    <p:restoredTop sz="94434" autoAdjust="0"/>
  </p:normalViewPr>
  <p:slideViewPr>
    <p:cSldViewPr snapToGrid="0" showGuides="1">
      <p:cViewPr varScale="1">
        <p:scale>
          <a:sx n="86" d="100"/>
          <a:sy n="86" d="100"/>
        </p:scale>
        <p:origin x="-176" y="-10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627C3-F421-4F27-A9E2-7EFE7B052CF4}" type="datetimeFigureOut">
              <a:rPr lang="en-GB" smtClean="0"/>
              <a:t>26/11/14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7D65E-33BD-4A17-A5E0-FFA042E6FF87}" type="slidenum">
              <a:rPr lang="en-GB" smtClean="0"/>
              <a:t>‹#›</a:t>
            </a:fld>
            <a:endParaRPr lang="en-GB" dirty="0"/>
          </a:p>
        </p:txBody>
      </p:sp>
    </p:spTree>
    <p:extLst>
      <p:ext uri="{BB962C8B-B14F-4D97-AF65-F5344CB8AC3E}">
        <p14:creationId xmlns:p14="http://schemas.microsoft.com/office/powerpoint/2010/main" val="318482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Intros:</a:t>
            </a:r>
          </a:p>
          <a:p>
            <a:r>
              <a:rPr lang="en-GB" dirty="0" smtClean="0"/>
              <a:t>Check</a:t>
            </a:r>
            <a:r>
              <a:rPr lang="en-GB" baseline="0" dirty="0" smtClean="0"/>
              <a:t> in</a:t>
            </a:r>
          </a:p>
          <a:p>
            <a:r>
              <a:rPr lang="en-GB" baseline="0" dirty="0" smtClean="0"/>
              <a:t>Introduction around the room</a:t>
            </a:r>
          </a:p>
          <a:p>
            <a:r>
              <a:rPr lang="en-GB" baseline="0" dirty="0" smtClean="0"/>
              <a:t>Top frustration</a:t>
            </a:r>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1</a:t>
            </a:fld>
            <a:endParaRPr lang="en-GB" dirty="0"/>
          </a:p>
        </p:txBody>
      </p:sp>
    </p:spTree>
    <p:extLst>
      <p:ext uri="{BB962C8B-B14F-4D97-AF65-F5344CB8AC3E}">
        <p14:creationId xmlns:p14="http://schemas.microsoft.com/office/powerpoint/2010/main" val="2724438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Interestingly enough, none of these organisations went through a big “culture transformation” exercise. They did not call it teams of external consultants to design the organisation for them, they didn’t devise a strategy and a big plan that was rolled out in phases. </a:t>
            </a:r>
          </a:p>
          <a:p>
            <a:r>
              <a:rPr lang="en-GB" baseline="0" dirty="0" smtClean="0"/>
              <a:t>They didn’t even rely on best practices – because best practices would tell them everything they wanted to do was wrong. </a:t>
            </a:r>
          </a:p>
          <a:p>
            <a:r>
              <a:rPr lang="en-GB" baseline="0" dirty="0" smtClean="0"/>
              <a:t>Instead of those traditional approaches to achieve a change, they were driven by genuine attachment to the purpose they serve. Not the mission that can be put on a plaque on a wall, but what they really believed their organisation should be about. Secondly, they have a view of the nature of humans that is opposite to the one we talked about: they fundamentally trust their employees, belief them to have good intentions, being capable of learning and acting as responsible adults. Therefore, adopting principles and practices of self-management seemed the only logical conclusion, rather than a hierarchical structure.</a:t>
            </a:r>
          </a:p>
          <a:p>
            <a:r>
              <a:rPr lang="en-GB" baseline="0" dirty="0" smtClean="0"/>
              <a:t>Keep these beliefs in mind!</a:t>
            </a:r>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12</a:t>
            </a:fld>
            <a:endParaRPr lang="en-GB" dirty="0"/>
          </a:p>
        </p:txBody>
      </p:sp>
    </p:spTree>
    <p:extLst>
      <p:ext uri="{BB962C8B-B14F-4D97-AF65-F5344CB8AC3E}">
        <p14:creationId xmlns:p14="http://schemas.microsoft.com/office/powerpoint/2010/main" val="447811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167D65E-33BD-4A17-A5E0-FFA042E6FF87}" type="slidenum">
              <a:rPr lang="en-GB" smtClean="0"/>
              <a:t>13</a:t>
            </a:fld>
            <a:endParaRPr lang="en-GB" dirty="0"/>
          </a:p>
        </p:txBody>
      </p:sp>
    </p:spTree>
    <p:extLst>
      <p:ext uri="{BB962C8B-B14F-4D97-AF65-F5344CB8AC3E}">
        <p14:creationId xmlns:p14="http://schemas.microsoft.com/office/powerpoint/2010/main" val="230276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14</a:t>
            </a:fld>
            <a:endParaRPr lang="en-GB" dirty="0"/>
          </a:p>
        </p:txBody>
      </p:sp>
    </p:spTree>
    <p:extLst>
      <p:ext uri="{BB962C8B-B14F-4D97-AF65-F5344CB8AC3E}">
        <p14:creationId xmlns:p14="http://schemas.microsoft.com/office/powerpoint/2010/main" val="1412881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15</a:t>
            </a:fld>
            <a:endParaRPr lang="en-GB" dirty="0"/>
          </a:p>
        </p:txBody>
      </p:sp>
    </p:spTree>
    <p:extLst>
      <p:ext uri="{BB962C8B-B14F-4D97-AF65-F5344CB8AC3E}">
        <p14:creationId xmlns:p14="http://schemas.microsoft.com/office/powerpoint/2010/main" val="1946638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16</a:t>
            </a:fld>
            <a:endParaRPr lang="en-GB" dirty="0"/>
          </a:p>
        </p:txBody>
      </p:sp>
    </p:spTree>
    <p:extLst>
      <p:ext uri="{BB962C8B-B14F-4D97-AF65-F5344CB8AC3E}">
        <p14:creationId xmlns:p14="http://schemas.microsoft.com/office/powerpoint/2010/main" val="1428327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17</a:t>
            </a:fld>
            <a:endParaRPr lang="en-GB" dirty="0"/>
          </a:p>
        </p:txBody>
      </p:sp>
    </p:spTree>
    <p:extLst>
      <p:ext uri="{BB962C8B-B14F-4D97-AF65-F5344CB8AC3E}">
        <p14:creationId xmlns:p14="http://schemas.microsoft.com/office/powerpoint/2010/main" val="46639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18</a:t>
            </a:fld>
            <a:endParaRPr lang="en-GB" dirty="0"/>
          </a:p>
        </p:txBody>
      </p:sp>
    </p:spTree>
    <p:extLst>
      <p:ext uri="{BB962C8B-B14F-4D97-AF65-F5344CB8AC3E}">
        <p14:creationId xmlns:p14="http://schemas.microsoft.com/office/powerpoint/2010/main" val="4133713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19</a:t>
            </a:fld>
            <a:endParaRPr lang="en-GB" dirty="0"/>
          </a:p>
        </p:txBody>
      </p:sp>
    </p:spTree>
    <p:extLst>
      <p:ext uri="{BB962C8B-B14F-4D97-AF65-F5344CB8AC3E}">
        <p14:creationId xmlns:p14="http://schemas.microsoft.com/office/powerpoint/2010/main" val="204003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20</a:t>
            </a:fld>
            <a:endParaRPr lang="en-GB" dirty="0"/>
          </a:p>
        </p:txBody>
      </p:sp>
    </p:spTree>
    <p:extLst>
      <p:ext uri="{BB962C8B-B14F-4D97-AF65-F5344CB8AC3E}">
        <p14:creationId xmlns:p14="http://schemas.microsoft.com/office/powerpoint/2010/main" val="1596705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21</a:t>
            </a:fld>
            <a:endParaRPr lang="en-GB" dirty="0"/>
          </a:p>
        </p:txBody>
      </p:sp>
    </p:spTree>
    <p:extLst>
      <p:ext uri="{BB962C8B-B14F-4D97-AF65-F5344CB8AC3E}">
        <p14:creationId xmlns:p14="http://schemas.microsoft.com/office/powerpoint/2010/main" val="227176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b="1" dirty="0"/>
          </a:p>
        </p:txBody>
      </p:sp>
      <p:sp>
        <p:nvSpPr>
          <p:cNvPr id="4" name="Slide Number Placeholder 3"/>
          <p:cNvSpPr>
            <a:spLocks noGrp="1"/>
          </p:cNvSpPr>
          <p:nvPr>
            <p:ph type="sldNum" sz="quarter" idx="10"/>
          </p:nvPr>
        </p:nvSpPr>
        <p:spPr/>
        <p:txBody>
          <a:bodyPr/>
          <a:lstStyle/>
          <a:p>
            <a:fld id="{6167D65E-33BD-4A17-A5E0-FFA042E6FF87}" type="slidenum">
              <a:rPr lang="en-GB" smtClean="0"/>
              <a:t>2</a:t>
            </a:fld>
            <a:endParaRPr lang="en-GB" dirty="0"/>
          </a:p>
        </p:txBody>
      </p:sp>
    </p:spTree>
    <p:extLst>
      <p:ext uri="{BB962C8B-B14F-4D97-AF65-F5344CB8AC3E}">
        <p14:creationId xmlns:p14="http://schemas.microsoft.com/office/powerpoint/2010/main" val="2819852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6167D65E-33BD-4A17-A5E0-FFA042E6FF87}" type="slidenum">
              <a:rPr lang="en-GB" smtClean="0"/>
              <a:t>22</a:t>
            </a:fld>
            <a:endParaRPr lang="en-GB" dirty="0"/>
          </a:p>
        </p:txBody>
      </p:sp>
    </p:spTree>
    <p:extLst>
      <p:ext uri="{BB962C8B-B14F-4D97-AF65-F5344CB8AC3E}">
        <p14:creationId xmlns:p14="http://schemas.microsoft.com/office/powerpoint/2010/main" val="281825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27</a:t>
            </a:fld>
            <a:endParaRPr lang="en-GB" dirty="0"/>
          </a:p>
        </p:txBody>
      </p:sp>
    </p:spTree>
    <p:extLst>
      <p:ext uri="{BB962C8B-B14F-4D97-AF65-F5344CB8AC3E}">
        <p14:creationId xmlns:p14="http://schemas.microsoft.com/office/powerpoint/2010/main" val="388131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b="1" dirty="0"/>
          </a:p>
        </p:txBody>
      </p:sp>
      <p:sp>
        <p:nvSpPr>
          <p:cNvPr id="4" name="Slide Number Placeholder 3"/>
          <p:cNvSpPr>
            <a:spLocks noGrp="1"/>
          </p:cNvSpPr>
          <p:nvPr>
            <p:ph type="sldNum" sz="quarter" idx="10"/>
          </p:nvPr>
        </p:nvSpPr>
        <p:spPr/>
        <p:txBody>
          <a:bodyPr/>
          <a:lstStyle/>
          <a:p>
            <a:fld id="{6167D65E-33BD-4A17-A5E0-FFA042E6FF87}" type="slidenum">
              <a:rPr lang="en-GB" smtClean="0"/>
              <a:t>3</a:t>
            </a:fld>
            <a:endParaRPr lang="en-GB" dirty="0"/>
          </a:p>
        </p:txBody>
      </p:sp>
    </p:spTree>
    <p:extLst>
      <p:ext uri="{BB962C8B-B14F-4D97-AF65-F5344CB8AC3E}">
        <p14:creationId xmlns:p14="http://schemas.microsoft.com/office/powerpoint/2010/main" val="206153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4</a:t>
            </a:fld>
            <a:endParaRPr lang="en-GB" dirty="0"/>
          </a:p>
        </p:txBody>
      </p:sp>
    </p:spTree>
    <p:extLst>
      <p:ext uri="{BB962C8B-B14F-4D97-AF65-F5344CB8AC3E}">
        <p14:creationId xmlns:p14="http://schemas.microsoft.com/office/powerpoint/2010/main" val="100269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5</a:t>
            </a:fld>
            <a:endParaRPr lang="en-GB" dirty="0"/>
          </a:p>
        </p:txBody>
      </p:sp>
    </p:spTree>
    <p:extLst>
      <p:ext uri="{BB962C8B-B14F-4D97-AF65-F5344CB8AC3E}">
        <p14:creationId xmlns:p14="http://schemas.microsoft.com/office/powerpoint/2010/main" val="256899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7</a:t>
            </a:fld>
            <a:endParaRPr lang="en-GB" dirty="0"/>
          </a:p>
        </p:txBody>
      </p:sp>
    </p:spTree>
    <p:extLst>
      <p:ext uri="{BB962C8B-B14F-4D97-AF65-F5344CB8AC3E}">
        <p14:creationId xmlns:p14="http://schemas.microsoft.com/office/powerpoint/2010/main" val="113543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67D65E-33BD-4A17-A5E0-FFA042E6FF87}" type="slidenum">
              <a:rPr lang="en-GB" smtClean="0"/>
              <a:t>8</a:t>
            </a:fld>
            <a:endParaRPr lang="en-GB" dirty="0"/>
          </a:p>
        </p:txBody>
      </p:sp>
    </p:spTree>
    <p:extLst>
      <p:ext uri="{BB962C8B-B14F-4D97-AF65-F5344CB8AC3E}">
        <p14:creationId xmlns:p14="http://schemas.microsoft.com/office/powerpoint/2010/main" val="118966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9</a:t>
            </a:fld>
            <a:endParaRPr lang="en-GB" dirty="0"/>
          </a:p>
        </p:txBody>
      </p:sp>
    </p:spTree>
    <p:extLst>
      <p:ext uri="{BB962C8B-B14F-4D97-AF65-F5344CB8AC3E}">
        <p14:creationId xmlns:p14="http://schemas.microsoft.com/office/powerpoint/2010/main" val="154067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7D65E-33BD-4A17-A5E0-FFA042E6FF87}" type="slidenum">
              <a:rPr lang="en-GB" smtClean="0"/>
              <a:t>11</a:t>
            </a:fld>
            <a:endParaRPr lang="en-GB" dirty="0"/>
          </a:p>
        </p:txBody>
      </p:sp>
    </p:spTree>
    <p:extLst>
      <p:ext uri="{BB962C8B-B14F-4D97-AF65-F5344CB8AC3E}">
        <p14:creationId xmlns:p14="http://schemas.microsoft.com/office/powerpoint/2010/main" val="11133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61A59F-E16A-4349-96FD-E057EFF76581}" type="datetimeFigureOut">
              <a:rPr lang="en-GB" smtClean="0"/>
              <a:t>26/11/14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3A2644-32E8-4013-955E-9E68CF39B5F6}" type="slidenum">
              <a:rPr lang="en-GB" smtClean="0"/>
              <a:t>‹#›</a:t>
            </a:fld>
            <a:endParaRPr lang="en-GB" dirty="0"/>
          </a:p>
        </p:txBody>
      </p:sp>
    </p:spTree>
    <p:extLst>
      <p:ext uri="{BB962C8B-B14F-4D97-AF65-F5344CB8AC3E}">
        <p14:creationId xmlns:p14="http://schemas.microsoft.com/office/powerpoint/2010/main" val="295914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61A59F-E16A-4349-96FD-E057EFF76581}" type="datetimeFigureOut">
              <a:rPr lang="en-GB" smtClean="0"/>
              <a:t>26/11/14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3A2644-32E8-4013-955E-9E68CF39B5F6}" type="slidenum">
              <a:rPr lang="en-GB" smtClean="0"/>
              <a:t>‹#›</a:t>
            </a:fld>
            <a:endParaRPr lang="en-GB" dirty="0"/>
          </a:p>
        </p:txBody>
      </p:sp>
    </p:spTree>
    <p:extLst>
      <p:ext uri="{BB962C8B-B14F-4D97-AF65-F5344CB8AC3E}">
        <p14:creationId xmlns:p14="http://schemas.microsoft.com/office/powerpoint/2010/main" val="135625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61A59F-E16A-4349-96FD-E057EFF76581}" type="datetimeFigureOut">
              <a:rPr lang="en-GB" smtClean="0"/>
              <a:t>26/11/14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3A2644-32E8-4013-955E-9E68CF39B5F6}" type="slidenum">
              <a:rPr lang="en-GB" smtClean="0"/>
              <a:t>‹#›</a:t>
            </a:fld>
            <a:endParaRPr lang="en-GB" dirty="0"/>
          </a:p>
        </p:txBody>
      </p:sp>
    </p:spTree>
    <p:extLst>
      <p:ext uri="{BB962C8B-B14F-4D97-AF65-F5344CB8AC3E}">
        <p14:creationId xmlns:p14="http://schemas.microsoft.com/office/powerpoint/2010/main" val="237422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61A59F-E16A-4349-96FD-E057EFF76581}" type="datetimeFigureOut">
              <a:rPr lang="en-GB" smtClean="0"/>
              <a:t>26/11/14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3A2644-32E8-4013-955E-9E68CF39B5F6}" type="slidenum">
              <a:rPr lang="en-GB" smtClean="0"/>
              <a:t>‹#›</a:t>
            </a:fld>
            <a:endParaRPr lang="en-GB" dirty="0"/>
          </a:p>
        </p:txBody>
      </p:sp>
    </p:spTree>
    <p:extLst>
      <p:ext uri="{BB962C8B-B14F-4D97-AF65-F5344CB8AC3E}">
        <p14:creationId xmlns:p14="http://schemas.microsoft.com/office/powerpoint/2010/main" val="299996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1A59F-E16A-4349-96FD-E057EFF76581}" type="datetimeFigureOut">
              <a:rPr lang="en-GB" smtClean="0"/>
              <a:t>26/11/14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3A2644-32E8-4013-955E-9E68CF39B5F6}" type="slidenum">
              <a:rPr lang="en-GB" smtClean="0"/>
              <a:t>‹#›</a:t>
            </a:fld>
            <a:endParaRPr lang="en-GB" dirty="0"/>
          </a:p>
        </p:txBody>
      </p:sp>
    </p:spTree>
    <p:extLst>
      <p:ext uri="{BB962C8B-B14F-4D97-AF65-F5344CB8AC3E}">
        <p14:creationId xmlns:p14="http://schemas.microsoft.com/office/powerpoint/2010/main" val="53966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61A59F-E16A-4349-96FD-E057EFF76581}" type="datetimeFigureOut">
              <a:rPr lang="en-GB" smtClean="0"/>
              <a:t>26/11/14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E3A2644-32E8-4013-955E-9E68CF39B5F6}" type="slidenum">
              <a:rPr lang="en-GB" smtClean="0"/>
              <a:t>‹#›</a:t>
            </a:fld>
            <a:endParaRPr lang="en-GB" dirty="0"/>
          </a:p>
        </p:txBody>
      </p:sp>
    </p:spTree>
    <p:extLst>
      <p:ext uri="{BB962C8B-B14F-4D97-AF65-F5344CB8AC3E}">
        <p14:creationId xmlns:p14="http://schemas.microsoft.com/office/powerpoint/2010/main" val="171229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61A59F-E16A-4349-96FD-E057EFF76581}" type="datetimeFigureOut">
              <a:rPr lang="en-GB" smtClean="0"/>
              <a:t>26/11/14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E3A2644-32E8-4013-955E-9E68CF39B5F6}" type="slidenum">
              <a:rPr lang="en-GB" smtClean="0"/>
              <a:t>‹#›</a:t>
            </a:fld>
            <a:endParaRPr lang="en-GB" dirty="0"/>
          </a:p>
        </p:txBody>
      </p:sp>
    </p:spTree>
    <p:extLst>
      <p:ext uri="{BB962C8B-B14F-4D97-AF65-F5344CB8AC3E}">
        <p14:creationId xmlns:p14="http://schemas.microsoft.com/office/powerpoint/2010/main" val="395296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61A59F-E16A-4349-96FD-E057EFF76581}" type="datetimeFigureOut">
              <a:rPr lang="en-GB" smtClean="0"/>
              <a:t>26/11/14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E3A2644-32E8-4013-955E-9E68CF39B5F6}" type="slidenum">
              <a:rPr lang="en-GB" smtClean="0"/>
              <a:t>‹#›</a:t>
            </a:fld>
            <a:endParaRPr lang="en-GB" dirty="0"/>
          </a:p>
        </p:txBody>
      </p:sp>
    </p:spTree>
    <p:extLst>
      <p:ext uri="{BB962C8B-B14F-4D97-AF65-F5344CB8AC3E}">
        <p14:creationId xmlns:p14="http://schemas.microsoft.com/office/powerpoint/2010/main" val="373608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1A59F-E16A-4349-96FD-E057EFF76581}" type="datetimeFigureOut">
              <a:rPr lang="en-GB" smtClean="0"/>
              <a:t>26/11/14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E3A2644-32E8-4013-955E-9E68CF39B5F6}" type="slidenum">
              <a:rPr lang="en-GB" smtClean="0"/>
              <a:t>‹#›</a:t>
            </a:fld>
            <a:endParaRPr lang="en-GB" dirty="0"/>
          </a:p>
        </p:txBody>
      </p:sp>
    </p:spTree>
    <p:extLst>
      <p:ext uri="{BB962C8B-B14F-4D97-AF65-F5344CB8AC3E}">
        <p14:creationId xmlns:p14="http://schemas.microsoft.com/office/powerpoint/2010/main" val="47429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1A59F-E16A-4349-96FD-E057EFF76581}" type="datetimeFigureOut">
              <a:rPr lang="en-GB" smtClean="0"/>
              <a:t>26/11/14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E3A2644-32E8-4013-955E-9E68CF39B5F6}" type="slidenum">
              <a:rPr lang="en-GB" smtClean="0"/>
              <a:t>‹#›</a:t>
            </a:fld>
            <a:endParaRPr lang="en-GB" dirty="0"/>
          </a:p>
        </p:txBody>
      </p:sp>
    </p:spTree>
    <p:extLst>
      <p:ext uri="{BB962C8B-B14F-4D97-AF65-F5344CB8AC3E}">
        <p14:creationId xmlns:p14="http://schemas.microsoft.com/office/powerpoint/2010/main" val="55007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1A59F-E16A-4349-96FD-E057EFF76581}" type="datetimeFigureOut">
              <a:rPr lang="en-GB" smtClean="0"/>
              <a:t>26/11/14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E3A2644-32E8-4013-955E-9E68CF39B5F6}" type="slidenum">
              <a:rPr lang="en-GB" smtClean="0"/>
              <a:t>‹#›</a:t>
            </a:fld>
            <a:endParaRPr lang="en-GB" dirty="0"/>
          </a:p>
        </p:txBody>
      </p:sp>
    </p:spTree>
    <p:extLst>
      <p:ext uri="{BB962C8B-B14F-4D97-AF65-F5344CB8AC3E}">
        <p14:creationId xmlns:p14="http://schemas.microsoft.com/office/powerpoint/2010/main" val="5332562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1A59F-E16A-4349-96FD-E057EFF76581}" type="datetimeFigureOut">
              <a:rPr lang="en-GB" smtClean="0"/>
              <a:t>26/11/14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2644-32E8-4013-955E-9E68CF39B5F6}" type="slidenum">
              <a:rPr lang="en-GB" smtClean="0"/>
              <a:t>‹#›</a:t>
            </a:fld>
            <a:endParaRPr lang="en-GB" dirty="0"/>
          </a:p>
        </p:txBody>
      </p:sp>
    </p:spTree>
    <p:extLst>
      <p:ext uri="{BB962C8B-B14F-4D97-AF65-F5344CB8AC3E}">
        <p14:creationId xmlns:p14="http://schemas.microsoft.com/office/powerpoint/2010/main" val="1606327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hyperlink" Target="http://www.reinventingorganizations.com/" TargetMode="Externa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s://twitter.com/MiriamRGilbert" TargetMode="External"/><Relationship Id="rId5" Type="http://schemas.openxmlformats.org/officeDocument/2006/relationships/image" Target="../media/image24.png"/><Relationship Id="rId6" Type="http://schemas.openxmlformats.org/officeDocument/2006/relationships/hyperlink" Target="https://www.linkedin.com/pub/miriam-gilbert/7/783/342" TargetMode="External"/><Relationship Id="rId7" Type="http://schemas.openxmlformats.org/officeDocument/2006/relationships/image" Target="../media/image25.png"/><Relationship Id="rId8" Type="http://schemas.openxmlformats.org/officeDocument/2006/relationships/hyperlink" Target="mailto:miriam@coincidencity.co.uk" TargetMode="External"/><Relationship Id="rId9"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4558" y="662348"/>
            <a:ext cx="9144000" cy="2387600"/>
          </a:xfrm>
        </p:spPr>
        <p:txBody>
          <a:bodyPr>
            <a:normAutofit/>
          </a:bodyPr>
          <a:lstStyle/>
          <a:p>
            <a:r>
              <a:rPr lang="en-GB" sz="8400" spc="-200" dirty="0" smtClean="0">
                <a:latin typeface="Arial" panose="020B0604020202020204" pitchFamily="34" charset="0"/>
                <a:cs typeface="Arial" panose="020B0604020202020204" pitchFamily="34" charset="0"/>
              </a:rPr>
              <a:t>Future of work</a:t>
            </a:r>
            <a:endParaRPr lang="en-GB" sz="8400" spc="-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404558" y="3602037"/>
            <a:ext cx="9144000" cy="1655762"/>
          </a:xfrm>
        </p:spPr>
        <p:txBody>
          <a:bodyPr/>
          <a:lstStyle/>
          <a:p>
            <a:endParaRPr lang="en-GB" dirty="0" smtClean="0"/>
          </a:p>
          <a:p>
            <a:r>
              <a:rPr lang="en-US" sz="6400" b="1" dirty="0">
                <a:solidFill>
                  <a:srgbClr val="FF0066"/>
                </a:solidFill>
              </a:rPr>
              <a:t>Coincidencity</a:t>
            </a:r>
            <a:endParaRPr lang="en-GB" sz="6400" dirty="0">
              <a:solidFill>
                <a:srgbClr val="FF0066"/>
              </a:solidFill>
            </a:endParaRPr>
          </a:p>
        </p:txBody>
      </p:sp>
      <p:pic>
        <p:nvPicPr>
          <p:cNvPr id="5" name="Picture 4" descr="Background image of a butterfly"/>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1"/>
            <a:ext cx="3646022" cy="5257800"/>
          </a:xfrm>
          <a:prstGeom prst="rect">
            <a:avLst/>
          </a:prstGeom>
          <a:ln>
            <a:noFill/>
          </a:ln>
          <a:effectLst>
            <a:reflection blurRad="6350" stA="50000" endA="275" endPos="40000" dist="101600" dir="5400000" sy="-100000" algn="bl" rotWithShape="0"/>
          </a:effectLst>
          <a:extLst>
            <a:ext uri="{53640926-AAD7-44d8-BBD7-CCE9431645EC}">
              <a14:shadowObscured xmlns:a14="http://schemas.microsoft.com/office/drawing/2010/main"/>
            </a:ext>
          </a:extLst>
        </p:spPr>
      </p:pic>
      <p:sp>
        <p:nvSpPr>
          <p:cNvPr id="6" name="Oval 5"/>
          <p:cNvSpPr>
            <a:spLocks noChangeAspect="1"/>
          </p:cNvSpPr>
          <p:nvPr/>
        </p:nvSpPr>
        <p:spPr>
          <a:xfrm>
            <a:off x="7641896" y="3263705"/>
            <a:ext cx="669323" cy="676665"/>
          </a:xfrm>
          <a:prstGeom prst="ellipse">
            <a:avLst/>
          </a:prstGeom>
          <a:solidFill>
            <a:srgbClr val="44C1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240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By</a:t>
            </a:r>
          </a:p>
        </p:txBody>
      </p:sp>
    </p:spTree>
    <p:extLst>
      <p:ext uri="{BB962C8B-B14F-4D97-AF65-F5344CB8AC3E}">
        <p14:creationId xmlns:p14="http://schemas.microsoft.com/office/powerpoint/2010/main" val="28228637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0000">
              <a:schemeClr val="accent3">
                <a:lumMod val="95000"/>
                <a:lumOff val="5000"/>
              </a:schemeClr>
            </a:gs>
            <a:gs pos="100000">
              <a:schemeClr val="accent3">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1885950" y="1400911"/>
            <a:ext cx="8420100" cy="3046988"/>
          </a:xfrm>
          <a:prstGeom prst="rect">
            <a:avLst/>
          </a:prstGeom>
          <a:noFill/>
        </p:spPr>
        <p:txBody>
          <a:bodyPr wrap="square" rtlCol="0">
            <a:spAutoFit/>
          </a:bodyPr>
          <a:lstStyle/>
          <a:p>
            <a:pPr algn="ctr"/>
            <a:r>
              <a:rPr lang="en-GB" sz="9600" dirty="0" smtClean="0">
                <a:latin typeface="+mj-lt"/>
              </a:rPr>
              <a:t>Is there an alternative?</a:t>
            </a:r>
            <a:endParaRPr lang="en-GB" sz="9600" dirty="0">
              <a:latin typeface="+mj-lt"/>
            </a:endParaRPr>
          </a:p>
        </p:txBody>
      </p:sp>
    </p:spTree>
    <p:extLst>
      <p:ext uri="{BB962C8B-B14F-4D97-AF65-F5344CB8AC3E}">
        <p14:creationId xmlns:p14="http://schemas.microsoft.com/office/powerpoint/2010/main" val="10173547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8814" y="2258222"/>
            <a:ext cx="2112029" cy="7392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34041" y="2063907"/>
            <a:ext cx="2275640" cy="11278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01315" y="2137745"/>
            <a:ext cx="2839228" cy="859687"/>
          </a:xfrm>
          <a:prstGeom prst="rect">
            <a:avLst/>
          </a:prstGeom>
        </p:spPr>
      </p:pic>
      <p:sp>
        <p:nvSpPr>
          <p:cNvPr id="2" name="Rectangle 1"/>
          <p:cNvSpPr/>
          <p:nvPr/>
        </p:nvSpPr>
        <p:spPr>
          <a:xfrm>
            <a:off x="4517678" y="3535835"/>
            <a:ext cx="3194464" cy="1200329"/>
          </a:xfrm>
          <a:prstGeom prst="rect">
            <a:avLst/>
          </a:prstGeom>
        </p:spPr>
        <p:txBody>
          <a:bodyPr wrap="square">
            <a:spAutoFit/>
          </a:bodyPr>
          <a:lstStyle/>
          <a:p>
            <a:r>
              <a:rPr lang="en-GB" dirty="0">
                <a:solidFill>
                  <a:schemeClr val="bg1"/>
                </a:solidFill>
              </a:rPr>
              <a:t>Metal </a:t>
            </a:r>
            <a:r>
              <a:rPr lang="en-GB" dirty="0" smtClean="0">
                <a:solidFill>
                  <a:schemeClr val="bg1"/>
                </a:solidFill>
              </a:rPr>
              <a:t>manufacturing, parts for the car industry, operating since 1983, France, 500 Employees, for </a:t>
            </a:r>
            <a:r>
              <a:rPr lang="en-GB" dirty="0">
                <a:solidFill>
                  <a:schemeClr val="bg1"/>
                </a:solidFill>
              </a:rPr>
              <a:t>profit</a:t>
            </a:r>
          </a:p>
        </p:txBody>
      </p:sp>
      <p:sp>
        <p:nvSpPr>
          <p:cNvPr id="5" name="Rectangle 4"/>
          <p:cNvSpPr/>
          <p:nvPr/>
        </p:nvSpPr>
        <p:spPr>
          <a:xfrm>
            <a:off x="1034041" y="3535835"/>
            <a:ext cx="3194464" cy="923330"/>
          </a:xfrm>
          <a:prstGeom prst="rect">
            <a:avLst/>
          </a:prstGeom>
        </p:spPr>
        <p:txBody>
          <a:bodyPr wrap="none">
            <a:spAutoFit/>
          </a:bodyPr>
          <a:lstStyle/>
          <a:p>
            <a:r>
              <a:rPr lang="en-GB" dirty="0">
                <a:solidFill>
                  <a:schemeClr val="bg1"/>
                </a:solidFill>
              </a:rPr>
              <a:t>Health </a:t>
            </a:r>
            <a:r>
              <a:rPr lang="en-GB" dirty="0" smtClean="0">
                <a:solidFill>
                  <a:schemeClr val="bg1"/>
                </a:solidFill>
              </a:rPr>
              <a:t>care provider, since 2007</a:t>
            </a:r>
          </a:p>
          <a:p>
            <a:r>
              <a:rPr lang="en-GB" dirty="0" smtClean="0">
                <a:solidFill>
                  <a:schemeClr val="bg1"/>
                </a:solidFill>
              </a:rPr>
              <a:t>Netherlands,8,500 Employees</a:t>
            </a:r>
          </a:p>
          <a:p>
            <a:r>
              <a:rPr lang="en-GB" dirty="0" smtClean="0">
                <a:solidFill>
                  <a:schemeClr val="bg1"/>
                </a:solidFill>
              </a:rPr>
              <a:t>non-profit</a:t>
            </a:r>
            <a:endParaRPr lang="en-GB" dirty="0">
              <a:solidFill>
                <a:schemeClr val="bg1"/>
              </a:solidFill>
            </a:endParaRPr>
          </a:p>
        </p:txBody>
      </p:sp>
      <p:sp>
        <p:nvSpPr>
          <p:cNvPr id="8" name="Rectangle 7"/>
          <p:cNvSpPr/>
          <p:nvPr/>
        </p:nvSpPr>
        <p:spPr>
          <a:xfrm>
            <a:off x="8001315" y="3535835"/>
            <a:ext cx="3194464" cy="923330"/>
          </a:xfrm>
          <a:prstGeom prst="rect">
            <a:avLst/>
          </a:prstGeom>
        </p:spPr>
        <p:txBody>
          <a:bodyPr wrap="square">
            <a:spAutoFit/>
          </a:bodyPr>
          <a:lstStyle/>
          <a:p>
            <a:r>
              <a:rPr lang="en-GB" dirty="0" smtClean="0">
                <a:solidFill>
                  <a:schemeClr val="bg1"/>
                </a:solidFill>
              </a:rPr>
              <a:t>Hydraulics components, since 1970 Global, 900 Employees</a:t>
            </a:r>
          </a:p>
          <a:p>
            <a:r>
              <a:rPr lang="en-GB" dirty="0" smtClean="0">
                <a:solidFill>
                  <a:schemeClr val="bg1"/>
                </a:solidFill>
              </a:rPr>
              <a:t>for profit, NASDAQ listed</a:t>
            </a:r>
            <a:endParaRPr lang="en-GB" dirty="0">
              <a:solidFill>
                <a:schemeClr val="bg1"/>
              </a:solidFill>
            </a:endParaRPr>
          </a:p>
        </p:txBody>
      </p:sp>
      <p:sp>
        <p:nvSpPr>
          <p:cNvPr id="7" name="Rectangle 6"/>
          <p:cNvSpPr/>
          <p:nvPr/>
        </p:nvSpPr>
        <p:spPr>
          <a:xfrm>
            <a:off x="417041" y="526948"/>
            <a:ext cx="11357917" cy="707886"/>
          </a:xfrm>
          <a:prstGeom prst="rect">
            <a:avLst/>
          </a:prstGeom>
          <a:noFill/>
        </p:spPr>
        <p:txBody>
          <a:bodyPr wrap="none">
            <a:spAutoFit/>
          </a:bodyPr>
          <a:lstStyle/>
          <a:p>
            <a:r>
              <a:rPr lang="en-GB" sz="4000" dirty="0" smtClean="0">
                <a:solidFill>
                  <a:schemeClr val="bg1"/>
                </a:solidFill>
                <a:latin typeface="+mj-lt"/>
              </a:rPr>
              <a:t>Let’s explore some organisations that are doing it</a:t>
            </a:r>
          </a:p>
        </p:txBody>
      </p:sp>
      <p:sp>
        <p:nvSpPr>
          <p:cNvPr id="9" name="TextBox 8"/>
          <p:cNvSpPr txBox="1"/>
          <p:nvPr/>
        </p:nvSpPr>
        <p:spPr>
          <a:xfrm>
            <a:off x="-304800" y="4803254"/>
            <a:ext cx="12915899" cy="2204359"/>
          </a:xfrm>
          <a:prstGeom prst="rect">
            <a:avLst/>
          </a:prstGeom>
          <a:solidFill>
            <a:srgbClr val="FFE2F1">
              <a:alpha val="70000"/>
            </a:srgbClr>
          </a:solidFill>
          <a:ln w="25400" cmpd="tri">
            <a:solidFill>
              <a:srgbClr val="D698A2"/>
            </a:solidFill>
            <a:prstDash val="sysDot"/>
          </a:ln>
        </p:spPr>
        <p:txBody>
          <a:bodyPr wrap="square" lIns="720000" tIns="360000" rIns="720000" bIns="360000" rtlCol="0">
            <a:spAutoFit/>
          </a:bodyPr>
          <a:lstStyle/>
          <a:p>
            <a:r>
              <a:rPr lang="en-GB" sz="2400" dirty="0" smtClean="0"/>
              <a:t>These examples are studied and presented in detail in Frederic Laloux’s seminal book “</a:t>
            </a:r>
            <a:r>
              <a:rPr lang="en-GB" sz="2400" dirty="0" smtClean="0">
                <a:hlinkClick r:id="rId6"/>
              </a:rPr>
              <a:t>Reinventing Organisation</a:t>
            </a:r>
            <a:r>
              <a:rPr lang="en-GB" sz="2400" dirty="0" smtClean="0"/>
              <a:t>”, an essential handbook </a:t>
            </a:r>
            <a:r>
              <a:rPr lang="en-GB" sz="2400" dirty="0"/>
              <a:t>for </a:t>
            </a:r>
            <a:r>
              <a:rPr lang="en-GB" sz="2400" dirty="0" smtClean="0"/>
              <a:t>founders </a:t>
            </a:r>
            <a:r>
              <a:rPr lang="en-GB" sz="2400" dirty="0"/>
              <a:t>of organizations, leaders, coaches, and </a:t>
            </a:r>
            <a:r>
              <a:rPr lang="en-GB" sz="2400" dirty="0" smtClean="0"/>
              <a:t>advisors who </a:t>
            </a:r>
            <a:r>
              <a:rPr lang="en-GB" sz="2400" dirty="0"/>
              <a:t>sense that something is broken in the way we run organizations today and who feel deeply that more must be possible… but wonder how to do it.</a:t>
            </a:r>
          </a:p>
        </p:txBody>
      </p:sp>
      <p:sp>
        <p:nvSpPr>
          <p:cNvPr id="10" name="Rectangle 9"/>
          <p:cNvSpPr/>
          <p:nvPr/>
        </p:nvSpPr>
        <p:spPr>
          <a:xfrm>
            <a:off x="2116124" y="1134703"/>
            <a:ext cx="7997571" cy="369332"/>
          </a:xfrm>
          <a:prstGeom prst="rect">
            <a:avLst/>
          </a:prstGeom>
        </p:spPr>
        <p:txBody>
          <a:bodyPr wrap="square">
            <a:spAutoFit/>
          </a:bodyPr>
          <a:lstStyle/>
          <a:p>
            <a:pPr algn="ctr"/>
            <a:r>
              <a:rPr lang="en-GB" dirty="0">
                <a:solidFill>
                  <a:schemeClr val="bg1"/>
                </a:solidFill>
              </a:rPr>
              <a:t>Introducing: 3 examples of successful organisations that do things differently:</a:t>
            </a:r>
          </a:p>
        </p:txBody>
      </p:sp>
    </p:spTree>
    <p:extLst>
      <p:ext uri="{BB962C8B-B14F-4D97-AF65-F5344CB8AC3E}">
        <p14:creationId xmlns:p14="http://schemas.microsoft.com/office/powerpoint/2010/main" val="23867493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5749" y="560022"/>
            <a:ext cx="3790951" cy="1325563"/>
          </a:xfrm>
          <a:solidFill>
            <a:srgbClr val="E5E8EC"/>
          </a:solidFill>
        </p:spPr>
        <p:txBody>
          <a:bodyPr>
            <a:noAutofit/>
          </a:bodyPr>
          <a:lstStyle/>
          <a:p>
            <a:pPr algn="ctr"/>
            <a:r>
              <a:rPr lang="en-GB" sz="3600" dirty="0" smtClean="0"/>
              <a:t>Let’s write a new chapter</a:t>
            </a:r>
            <a:endParaRPr lang="en-GB" sz="3600" dirty="0"/>
          </a:p>
        </p:txBody>
      </p:sp>
      <p:sp>
        <p:nvSpPr>
          <p:cNvPr id="3" name="TextBox 2"/>
          <p:cNvSpPr txBox="1"/>
          <p:nvPr/>
        </p:nvSpPr>
        <p:spPr>
          <a:xfrm>
            <a:off x="342900" y="2399935"/>
            <a:ext cx="11506200" cy="4134215"/>
          </a:xfrm>
          <a:prstGeom prst="rect">
            <a:avLst/>
          </a:prstGeom>
          <a:solidFill>
            <a:srgbClr val="E5E7E6">
              <a:alpha val="82000"/>
            </a:srgbClr>
          </a:solidFill>
        </p:spPr>
        <p:txBody>
          <a:bodyPr wrap="square" lIns="180000" tIns="180000" rIns="180000" bIns="180000" numCol="2" spcCol="180000" rtlCol="0">
            <a:noAutofit/>
          </a:bodyPr>
          <a:lstStyle/>
          <a:p>
            <a:r>
              <a:rPr lang="en-GB" dirty="0" smtClean="0"/>
              <a:t>The three organisations above are examples of</a:t>
            </a:r>
            <a:r>
              <a:rPr lang="en-GB" b="1" dirty="0" smtClean="0">
                <a:effectLst>
                  <a:outerShdw blurRad="38100" dist="38100" dir="2700000" algn="tl">
                    <a:srgbClr val="000000">
                      <a:alpha val="43137"/>
                    </a:srgbClr>
                  </a:outerShdw>
                </a:effectLst>
              </a:rPr>
              <a:t> organisations that are doing things very differently</a:t>
            </a:r>
            <a:r>
              <a:rPr lang="en-GB" dirty="0" smtClean="0"/>
              <a:t>.</a:t>
            </a:r>
          </a:p>
          <a:p>
            <a:r>
              <a:rPr lang="en-GB" dirty="0" smtClean="0"/>
              <a:t>They achieve continuous high levels of employee engagement, are </a:t>
            </a:r>
            <a:r>
              <a:rPr lang="en-GB" dirty="0"/>
              <a:t>creative, </a:t>
            </a:r>
            <a:r>
              <a:rPr lang="en-GB" dirty="0" smtClean="0"/>
              <a:t>innovative, productive </a:t>
            </a:r>
            <a:r>
              <a:rPr lang="en-GB" dirty="0"/>
              <a:t>and resilient in the face of changing circumstances</a:t>
            </a:r>
            <a:endParaRPr lang="en-GB" dirty="0" smtClean="0"/>
          </a:p>
          <a:p>
            <a:endParaRPr lang="en-GB" dirty="0" smtClean="0"/>
          </a:p>
          <a:p>
            <a:r>
              <a:rPr lang="en-GB" dirty="0" smtClean="0"/>
              <a:t>They are driven </a:t>
            </a:r>
            <a:r>
              <a:rPr lang="en-GB" dirty="0"/>
              <a:t>by </a:t>
            </a:r>
            <a:r>
              <a:rPr lang="en-GB" b="1" dirty="0">
                <a:effectLst>
                  <a:outerShdw blurRad="38100" dist="38100" dir="2700000" algn="tl">
                    <a:srgbClr val="000000">
                      <a:alpha val="43137"/>
                    </a:srgbClr>
                  </a:outerShdw>
                </a:effectLst>
              </a:rPr>
              <a:t>genuine attachment </a:t>
            </a:r>
            <a:r>
              <a:rPr lang="en-GB" dirty="0"/>
              <a:t>to the purpose they serve</a:t>
            </a:r>
            <a:r>
              <a:rPr lang="en-GB" dirty="0" smtClean="0"/>
              <a:t>. </a:t>
            </a:r>
            <a:r>
              <a:rPr lang="en-GB" dirty="0"/>
              <a:t>Not </a:t>
            </a:r>
            <a:r>
              <a:rPr lang="en-GB" dirty="0" smtClean="0"/>
              <a:t>a mission statement </a:t>
            </a:r>
            <a:r>
              <a:rPr lang="en-GB" dirty="0"/>
              <a:t>that </a:t>
            </a:r>
            <a:r>
              <a:rPr lang="en-GB" dirty="0" smtClean="0"/>
              <a:t>is put </a:t>
            </a:r>
            <a:r>
              <a:rPr lang="en-GB" dirty="0"/>
              <a:t>on a plaque on a wall, but what they </a:t>
            </a:r>
            <a:r>
              <a:rPr lang="en-GB" dirty="0" smtClean="0"/>
              <a:t>believe </a:t>
            </a:r>
            <a:r>
              <a:rPr lang="en-GB" dirty="0"/>
              <a:t>their organisation should be about</a:t>
            </a:r>
            <a:r>
              <a:rPr lang="en-GB" dirty="0" smtClean="0"/>
              <a:t>. That purpose goes beyond bottom line profit or market share and they are guided by that purpose in their daily interactions as much as when making major decisions. </a:t>
            </a:r>
          </a:p>
          <a:p>
            <a:r>
              <a:rPr lang="en-GB" dirty="0" smtClean="0"/>
              <a:t>Secondly</a:t>
            </a:r>
            <a:r>
              <a:rPr lang="en-GB" dirty="0"/>
              <a:t>, </a:t>
            </a:r>
            <a:r>
              <a:rPr lang="en-GB" dirty="0" smtClean="0"/>
              <a:t>they take a </a:t>
            </a:r>
            <a:r>
              <a:rPr lang="en-GB" b="1" dirty="0" smtClean="0">
                <a:effectLst>
                  <a:outerShdw blurRad="38100" dist="38100" dir="2700000" algn="tl">
                    <a:srgbClr val="000000">
                      <a:alpha val="43137"/>
                    </a:srgbClr>
                  </a:outerShdw>
                </a:effectLst>
              </a:rPr>
              <a:t>positive </a:t>
            </a:r>
            <a:r>
              <a:rPr lang="en-GB" b="1" dirty="0">
                <a:effectLst>
                  <a:outerShdw blurRad="38100" dist="38100" dir="2700000" algn="tl">
                    <a:srgbClr val="000000">
                      <a:alpha val="43137"/>
                    </a:srgbClr>
                  </a:outerShdw>
                </a:effectLst>
              </a:rPr>
              <a:t>view</a:t>
            </a:r>
            <a:r>
              <a:rPr lang="en-GB" dirty="0"/>
              <a:t> of the nature of </a:t>
            </a:r>
            <a:r>
              <a:rPr lang="en-GB" dirty="0" smtClean="0"/>
              <a:t>humans: they </a:t>
            </a:r>
            <a:r>
              <a:rPr lang="en-GB" dirty="0"/>
              <a:t>fundamentally trust their employees, belief them to have good intentions, being capable of learning and acting as responsible adults. </a:t>
            </a:r>
            <a:r>
              <a:rPr lang="en-GB" dirty="0" smtClean="0"/>
              <a:t>They prize diversity and wholeness, creating an environment that invites employees to be present as whole, complete beings. </a:t>
            </a:r>
          </a:p>
          <a:p>
            <a:endParaRPr lang="en-GB" dirty="0"/>
          </a:p>
          <a:p>
            <a:r>
              <a:rPr lang="en-GB" dirty="0" smtClean="0"/>
              <a:t>Therefore</a:t>
            </a:r>
            <a:r>
              <a:rPr lang="en-GB" dirty="0"/>
              <a:t>, adopting principles and </a:t>
            </a:r>
            <a:r>
              <a:rPr lang="en-GB" b="1" dirty="0">
                <a:solidFill>
                  <a:srgbClr val="FF0066"/>
                </a:solidFill>
                <a:effectLst>
                  <a:outerShdw blurRad="38100" dist="38100" dir="2700000" algn="tl">
                    <a:srgbClr val="000000">
                      <a:alpha val="43137"/>
                    </a:srgbClr>
                  </a:outerShdw>
                </a:effectLst>
              </a:rPr>
              <a:t>practices of self-management </a:t>
            </a:r>
            <a:r>
              <a:rPr lang="en-GB" dirty="0" smtClean="0"/>
              <a:t>rather </a:t>
            </a:r>
            <a:r>
              <a:rPr lang="en-GB" dirty="0"/>
              <a:t>than a hierarchical </a:t>
            </a:r>
            <a:r>
              <a:rPr lang="en-GB" dirty="0" smtClean="0"/>
              <a:t>structure seems </a:t>
            </a:r>
            <a:r>
              <a:rPr lang="en-GB" dirty="0"/>
              <a:t>the only logical conclusion,</a:t>
            </a:r>
          </a:p>
          <a:p>
            <a:endParaRPr lang="en-GB" dirty="0"/>
          </a:p>
        </p:txBody>
      </p:sp>
    </p:spTree>
    <p:extLst>
      <p:ext uri="{BB962C8B-B14F-4D97-AF65-F5344CB8AC3E}">
        <p14:creationId xmlns:p14="http://schemas.microsoft.com/office/powerpoint/2010/main" val="24796969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165621"/>
            <a:ext cx="8938954" cy="865157"/>
          </a:xfrm>
          <a:solidFill>
            <a:srgbClr val="83A4AC">
              <a:alpha val="55000"/>
            </a:srgbClr>
          </a:solidFill>
          <a:effectLst>
            <a:softEdge rad="0"/>
          </a:effectLst>
        </p:spPr>
        <p:txBody>
          <a:bodyPr>
            <a:normAutofit/>
          </a:bodyPr>
          <a:lstStyle/>
          <a:p>
            <a:r>
              <a:rPr lang="en-GB" dirty="0" smtClean="0">
                <a:solidFill>
                  <a:schemeClr val="bg1"/>
                </a:solidFill>
              </a:rPr>
              <a:t>They produce outrageous results</a:t>
            </a:r>
            <a:endParaRPr lang="en-GB" dirty="0">
              <a:solidFill>
                <a:schemeClr val="bg1"/>
              </a:solidFill>
            </a:endParaRPr>
          </a:p>
        </p:txBody>
      </p:sp>
      <p:sp>
        <p:nvSpPr>
          <p:cNvPr id="3" name="Rectangle 2"/>
          <p:cNvSpPr/>
          <p:nvPr/>
        </p:nvSpPr>
        <p:spPr>
          <a:xfrm>
            <a:off x="3047999" y="1166843"/>
            <a:ext cx="8938953" cy="3970318"/>
          </a:xfrm>
          <a:prstGeom prst="rect">
            <a:avLst/>
          </a:prstGeom>
          <a:solidFill>
            <a:srgbClr val="4A5959">
              <a:alpha val="68000"/>
            </a:srgbClr>
          </a:solidFill>
        </p:spPr>
        <p:txBody>
          <a:bodyPr wrap="square">
            <a:spAutoFit/>
          </a:bodyPr>
          <a:lstStyle/>
          <a:p>
            <a:r>
              <a:rPr lang="en-GB" dirty="0">
                <a:solidFill>
                  <a:schemeClr val="bg1"/>
                </a:solidFill>
              </a:rPr>
              <a:t>Organisations that operate on principles of self-management, wholeness and purpose report incredible results at all levels</a:t>
            </a:r>
            <a:r>
              <a:rPr lang="en-GB" dirty="0" smtClean="0">
                <a:solidFill>
                  <a:schemeClr val="bg1"/>
                </a:solidFill>
              </a:rPr>
              <a:t>.</a:t>
            </a:r>
          </a:p>
          <a:p>
            <a:endParaRPr lang="en-GB" dirty="0">
              <a:solidFill>
                <a:schemeClr val="bg1"/>
              </a:solidFill>
            </a:endParaRPr>
          </a:p>
          <a:p>
            <a:r>
              <a:rPr lang="en-GB" dirty="0">
                <a:solidFill>
                  <a:schemeClr val="bg1"/>
                </a:solidFill>
              </a:rPr>
              <a:t>Not only do they </a:t>
            </a:r>
            <a:r>
              <a:rPr lang="en-GB" dirty="0" smtClean="0">
                <a:solidFill>
                  <a:schemeClr val="bg1"/>
                </a:solidFill>
              </a:rPr>
              <a:t>delight </a:t>
            </a:r>
            <a:r>
              <a:rPr lang="en-GB" dirty="0">
                <a:solidFill>
                  <a:schemeClr val="bg1"/>
                </a:solidFill>
              </a:rPr>
              <a:t>customers </a:t>
            </a:r>
            <a:r>
              <a:rPr lang="en-GB" dirty="0" smtClean="0">
                <a:solidFill>
                  <a:schemeClr val="bg1"/>
                </a:solidFill>
              </a:rPr>
              <a:t>and </a:t>
            </a:r>
            <a:r>
              <a:rPr lang="en-GB" dirty="0">
                <a:solidFill>
                  <a:schemeClr val="bg1"/>
                </a:solidFill>
              </a:rPr>
              <a:t>clients, and </a:t>
            </a:r>
            <a:r>
              <a:rPr lang="en-GB" dirty="0" smtClean="0">
                <a:solidFill>
                  <a:schemeClr val="bg1"/>
                </a:solidFill>
              </a:rPr>
              <a:t>they have happy </a:t>
            </a:r>
            <a:r>
              <a:rPr lang="en-GB" dirty="0">
                <a:solidFill>
                  <a:schemeClr val="bg1"/>
                </a:solidFill>
              </a:rPr>
              <a:t>staff with lower turnover, absence and sickness levels, they also report better financial results, achieving higher margins than others in their industry and appear to be more resilient in times of crisis. </a:t>
            </a:r>
          </a:p>
          <a:p>
            <a:r>
              <a:rPr lang="en-GB" dirty="0">
                <a:solidFill>
                  <a:schemeClr val="bg1"/>
                </a:solidFill>
              </a:rPr>
              <a:t>They do this while paying more to their </a:t>
            </a:r>
            <a:r>
              <a:rPr lang="en-GB" dirty="0" smtClean="0">
                <a:solidFill>
                  <a:schemeClr val="bg1"/>
                </a:solidFill>
              </a:rPr>
              <a:t>staff and helping their “competitors”</a:t>
            </a:r>
          </a:p>
          <a:p>
            <a:endParaRPr lang="en-GB" dirty="0">
              <a:solidFill>
                <a:schemeClr val="bg1"/>
              </a:solidFill>
            </a:endParaRPr>
          </a:p>
          <a:p>
            <a:r>
              <a:rPr lang="en-GB" dirty="0" smtClean="0">
                <a:solidFill>
                  <a:schemeClr val="bg1"/>
                </a:solidFill>
              </a:rPr>
              <a:t>As an example</a:t>
            </a:r>
            <a:r>
              <a:rPr lang="en-GB" dirty="0">
                <a:solidFill>
                  <a:schemeClr val="bg1"/>
                </a:solidFill>
              </a:rPr>
              <a:t>, </a:t>
            </a:r>
            <a:r>
              <a:rPr lang="en-GB" dirty="0" smtClean="0">
                <a:solidFill>
                  <a:schemeClr val="bg1"/>
                </a:solidFill>
              </a:rPr>
              <a:t>FAVI </a:t>
            </a:r>
            <a:r>
              <a:rPr lang="en-GB" dirty="0">
                <a:solidFill>
                  <a:schemeClr val="bg1"/>
                </a:solidFill>
              </a:rPr>
              <a:t>faced two major recessions and continuously increasing price pressures from cheap labour countries, yet </a:t>
            </a:r>
            <a:r>
              <a:rPr lang="en-GB" dirty="0" smtClean="0">
                <a:solidFill>
                  <a:schemeClr val="bg1"/>
                </a:solidFill>
              </a:rPr>
              <a:t>they </a:t>
            </a:r>
            <a:r>
              <a:rPr lang="en-GB" dirty="0">
                <a:solidFill>
                  <a:schemeClr val="bg1"/>
                </a:solidFill>
              </a:rPr>
              <a:t>never </a:t>
            </a:r>
            <a:r>
              <a:rPr lang="en-GB" dirty="0" smtClean="0">
                <a:solidFill>
                  <a:schemeClr val="bg1"/>
                </a:solidFill>
              </a:rPr>
              <a:t> had to lay off staff in </a:t>
            </a:r>
            <a:r>
              <a:rPr lang="en-GB" dirty="0">
                <a:solidFill>
                  <a:schemeClr val="bg1"/>
                </a:solidFill>
              </a:rPr>
              <a:t>30 </a:t>
            </a:r>
            <a:r>
              <a:rPr lang="en-GB" dirty="0" smtClean="0">
                <a:solidFill>
                  <a:schemeClr val="bg1"/>
                </a:solidFill>
              </a:rPr>
              <a:t>year. While their competitors shipped out to China, FAVI </a:t>
            </a:r>
            <a:r>
              <a:rPr lang="en-GB" dirty="0">
                <a:solidFill>
                  <a:schemeClr val="bg1"/>
                </a:solidFill>
              </a:rPr>
              <a:t>grew from 80 in 1983 to 500 in </a:t>
            </a:r>
            <a:r>
              <a:rPr lang="en-GB" dirty="0" smtClean="0">
                <a:solidFill>
                  <a:schemeClr val="bg1"/>
                </a:solidFill>
              </a:rPr>
              <a:t>2012.</a:t>
            </a:r>
          </a:p>
          <a:p>
            <a:endParaRPr lang="en-GB" dirty="0" smtClean="0">
              <a:solidFill>
                <a:schemeClr val="bg1"/>
              </a:solidFill>
            </a:endParaRPr>
          </a:p>
          <a:p>
            <a:r>
              <a:rPr lang="en-GB" dirty="0" smtClean="0">
                <a:solidFill>
                  <a:schemeClr val="bg1"/>
                </a:solidFill>
              </a:rPr>
              <a:t>Buurtzorg</a:t>
            </a:r>
            <a:r>
              <a:rPr lang="en-GB" dirty="0">
                <a:solidFill>
                  <a:schemeClr val="bg1"/>
                </a:solidFill>
              </a:rPr>
              <a:t>, actually came into existence during one of the worst </a:t>
            </a:r>
            <a:r>
              <a:rPr lang="en-GB" dirty="0" smtClean="0">
                <a:solidFill>
                  <a:schemeClr val="bg1"/>
                </a:solidFill>
              </a:rPr>
              <a:t>recessions: </a:t>
            </a:r>
            <a:r>
              <a:rPr lang="en-GB" dirty="0">
                <a:solidFill>
                  <a:schemeClr val="bg1"/>
                </a:solidFill>
              </a:rPr>
              <a:t>it was founded in </a:t>
            </a:r>
            <a:r>
              <a:rPr lang="en-GB" dirty="0" smtClean="0">
                <a:solidFill>
                  <a:schemeClr val="bg1"/>
                </a:solidFill>
              </a:rPr>
              <a:t>2006 with a small team </a:t>
            </a:r>
            <a:r>
              <a:rPr lang="en-GB" dirty="0">
                <a:solidFill>
                  <a:schemeClr val="bg1"/>
                </a:solidFill>
              </a:rPr>
              <a:t>and grew </a:t>
            </a:r>
            <a:r>
              <a:rPr lang="en-GB" dirty="0" smtClean="0">
                <a:solidFill>
                  <a:schemeClr val="bg1"/>
                </a:solidFill>
              </a:rPr>
              <a:t>to 9000 </a:t>
            </a:r>
            <a:r>
              <a:rPr lang="en-GB" dirty="0">
                <a:solidFill>
                  <a:schemeClr val="bg1"/>
                </a:solidFill>
              </a:rPr>
              <a:t>in 2014, despite cut-backs by health care spending. </a:t>
            </a:r>
          </a:p>
        </p:txBody>
      </p:sp>
    </p:spTree>
    <p:extLst>
      <p:ext uri="{BB962C8B-B14F-4D97-AF65-F5344CB8AC3E}">
        <p14:creationId xmlns:p14="http://schemas.microsoft.com/office/powerpoint/2010/main" val="26371777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CFD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48950"/>
            <a:ext cx="12192000" cy="8093982"/>
          </a:xfrm>
          <a:prstGeom prst="rect">
            <a:avLst/>
          </a:prstGeom>
        </p:spPr>
      </p:pic>
      <p:sp>
        <p:nvSpPr>
          <p:cNvPr id="5" name="TextBox 4"/>
          <p:cNvSpPr txBox="1"/>
          <p:nvPr/>
        </p:nvSpPr>
        <p:spPr>
          <a:xfrm>
            <a:off x="457200" y="186779"/>
            <a:ext cx="11429999" cy="769441"/>
          </a:xfrm>
          <a:prstGeom prst="rect">
            <a:avLst/>
          </a:prstGeom>
          <a:solidFill>
            <a:srgbClr val="C8C7CD">
              <a:alpha val="25000"/>
            </a:srgbClr>
          </a:solidFill>
        </p:spPr>
        <p:txBody>
          <a:bodyPr wrap="square" rtlCol="0">
            <a:spAutoFit/>
          </a:bodyPr>
          <a:lstStyle/>
          <a:p>
            <a:r>
              <a:rPr lang="en-GB" sz="4400" dirty="0" smtClean="0">
                <a:latin typeface="+mj-lt"/>
              </a:rPr>
              <a:t>Self-management – the way to go?</a:t>
            </a:r>
            <a:endParaRPr lang="en-GB" sz="4400" dirty="0">
              <a:latin typeface="+mj-lt"/>
            </a:endParaRPr>
          </a:p>
        </p:txBody>
      </p:sp>
      <p:sp>
        <p:nvSpPr>
          <p:cNvPr id="2" name="Rectangle 1"/>
          <p:cNvSpPr/>
          <p:nvPr/>
        </p:nvSpPr>
        <p:spPr>
          <a:xfrm>
            <a:off x="457201" y="1053920"/>
            <a:ext cx="3467100" cy="5909310"/>
          </a:xfrm>
          <a:prstGeom prst="rect">
            <a:avLst/>
          </a:prstGeom>
          <a:solidFill>
            <a:srgbClr val="D3D7DB">
              <a:alpha val="80000"/>
            </a:srgbClr>
          </a:solidFill>
        </p:spPr>
        <p:txBody>
          <a:bodyPr wrap="square" numCol="1">
            <a:spAutoFit/>
          </a:bodyPr>
          <a:lstStyle/>
          <a:p>
            <a:r>
              <a:rPr lang="en-GB" dirty="0" smtClean="0"/>
              <a:t>Although FAVI, Buurtzorg and Sun Hydraulics are very different in their focus, goals and the industry they operate in, they </a:t>
            </a:r>
            <a:r>
              <a:rPr lang="en-GB" b="1" dirty="0" smtClean="0">
                <a:effectLst>
                  <a:outerShdw blurRad="38100" dist="38100" dir="2700000" algn="tl">
                    <a:srgbClr val="000000">
                      <a:alpha val="43137"/>
                    </a:srgbClr>
                  </a:outerShdw>
                </a:effectLst>
              </a:rPr>
              <a:t>share several principles</a:t>
            </a:r>
            <a:r>
              <a:rPr lang="en-GB" dirty="0" smtClean="0"/>
              <a:t> that let them achieve outrageous results.</a:t>
            </a:r>
          </a:p>
          <a:p>
            <a:endParaRPr lang="en-GB" dirty="0" smtClean="0"/>
          </a:p>
          <a:p>
            <a:r>
              <a:rPr lang="en-GB" dirty="0" smtClean="0"/>
              <a:t>They all operate without traditional hierarchies but on a </a:t>
            </a:r>
            <a:r>
              <a:rPr lang="en-GB" dirty="0"/>
              <a:t>team basis where all decisions </a:t>
            </a:r>
            <a:r>
              <a:rPr lang="en-GB" dirty="0" smtClean="0"/>
              <a:t>are </a:t>
            </a:r>
            <a:r>
              <a:rPr lang="en-GB" dirty="0"/>
              <a:t>made at frontline level. </a:t>
            </a:r>
            <a:endParaRPr lang="en-GB" dirty="0" smtClean="0"/>
          </a:p>
          <a:p>
            <a:endParaRPr lang="en-GB" dirty="0"/>
          </a:p>
          <a:p>
            <a:r>
              <a:rPr lang="en-GB" b="1" dirty="0" smtClean="0">
                <a:effectLst>
                  <a:outerShdw blurRad="38100" dist="38100" dir="2700000" algn="tl">
                    <a:srgbClr val="000000">
                      <a:alpha val="43137"/>
                    </a:srgbClr>
                  </a:outerShdw>
                </a:effectLst>
              </a:rPr>
              <a:t>They </a:t>
            </a:r>
            <a:r>
              <a:rPr lang="en-GB" b="1" dirty="0">
                <a:effectLst>
                  <a:outerShdw blurRad="38100" dist="38100" dir="2700000" algn="tl">
                    <a:srgbClr val="000000">
                      <a:alpha val="43137"/>
                    </a:srgbClr>
                  </a:outerShdw>
                </a:effectLst>
              </a:rPr>
              <a:t>don’t have managers, superiors or bosses. </a:t>
            </a:r>
            <a:endParaRPr lang="en-GB" b="1" dirty="0" smtClean="0">
              <a:effectLst>
                <a:outerShdw blurRad="38100" dist="38100" dir="2700000" algn="tl">
                  <a:srgbClr val="000000">
                    <a:alpha val="43137"/>
                  </a:srgbClr>
                </a:outerShdw>
              </a:effectLst>
            </a:endParaRPr>
          </a:p>
          <a:p>
            <a:endParaRPr lang="en-GB" dirty="0"/>
          </a:p>
          <a:p>
            <a:r>
              <a:rPr lang="en-GB" dirty="0" smtClean="0"/>
              <a:t>Individuals </a:t>
            </a:r>
            <a:r>
              <a:rPr lang="en-GB" dirty="0"/>
              <a:t>report to </a:t>
            </a:r>
            <a:r>
              <a:rPr lang="en-GB" dirty="0" smtClean="0"/>
              <a:t>everyone else </a:t>
            </a:r>
            <a:r>
              <a:rPr lang="en-GB" dirty="0"/>
              <a:t>in the team. </a:t>
            </a:r>
            <a:r>
              <a:rPr lang="en-GB" dirty="0" smtClean="0"/>
              <a:t>And the teams are </a:t>
            </a:r>
            <a:r>
              <a:rPr lang="en-GB" b="1" dirty="0">
                <a:effectLst>
                  <a:outerShdw blurRad="38100" dist="38100" dir="2700000" algn="tl">
                    <a:srgbClr val="000000">
                      <a:alpha val="43137"/>
                    </a:srgbClr>
                  </a:outerShdw>
                </a:effectLst>
              </a:rPr>
              <a:t>not monitored by a boss</a:t>
            </a:r>
            <a:r>
              <a:rPr lang="en-GB" dirty="0"/>
              <a:t> or by a central function but by all the other teams in the </a:t>
            </a:r>
            <a:r>
              <a:rPr lang="en-GB" dirty="0" smtClean="0"/>
              <a:t>organisation</a:t>
            </a:r>
            <a:r>
              <a:rPr lang="en-GB" dirty="0"/>
              <a:t>. </a:t>
            </a:r>
            <a:endParaRPr lang="en-GB" dirty="0" smtClean="0"/>
          </a:p>
          <a:p>
            <a:endParaRPr lang="en-GB" dirty="0"/>
          </a:p>
        </p:txBody>
      </p:sp>
      <p:sp>
        <p:nvSpPr>
          <p:cNvPr id="3" name="TextBox 2"/>
          <p:cNvSpPr txBox="1"/>
          <p:nvPr/>
        </p:nvSpPr>
        <p:spPr>
          <a:xfrm>
            <a:off x="8167991" y="1907750"/>
            <a:ext cx="3467101" cy="5355312"/>
          </a:xfrm>
          <a:prstGeom prst="rect">
            <a:avLst/>
          </a:prstGeom>
          <a:solidFill>
            <a:srgbClr val="D3D7DB">
              <a:alpha val="80000"/>
            </a:srgbClr>
          </a:solidFill>
        </p:spPr>
        <p:txBody>
          <a:bodyPr wrap="square" rtlCol="0">
            <a:spAutoFit/>
          </a:bodyPr>
          <a:lstStyle/>
          <a:p>
            <a:r>
              <a:rPr lang="en-GB" dirty="0"/>
              <a:t>Where ever possible, the work that such functions would do has been absorbed </a:t>
            </a:r>
            <a:r>
              <a:rPr lang="en-GB" dirty="0" smtClean="0"/>
              <a:t>into </a:t>
            </a:r>
            <a:r>
              <a:rPr lang="en-GB" dirty="0"/>
              <a:t>the team (e.g. workload allocation, </a:t>
            </a:r>
            <a:r>
              <a:rPr lang="en-GB" dirty="0" smtClean="0"/>
              <a:t>purchasing, budgeting, recruitment, etc.). </a:t>
            </a:r>
          </a:p>
          <a:p>
            <a:endParaRPr lang="en-GB" dirty="0"/>
          </a:p>
          <a:p>
            <a:r>
              <a:rPr lang="en-GB" dirty="0" smtClean="0"/>
              <a:t>And </a:t>
            </a:r>
            <a:r>
              <a:rPr lang="en-GB" dirty="0"/>
              <a:t>if there is a need for specialist support, so that a “support function” element is concentrated in one person, they can </a:t>
            </a:r>
            <a:r>
              <a:rPr lang="en-GB" b="1" dirty="0">
                <a:effectLst>
                  <a:outerShdw blurRad="38100" dist="38100" dir="2700000" algn="tl">
                    <a:srgbClr val="000000">
                      <a:alpha val="43137"/>
                    </a:srgbClr>
                  </a:outerShdw>
                </a:effectLst>
              </a:rPr>
              <a:t>advise</a:t>
            </a:r>
            <a:r>
              <a:rPr lang="en-GB" dirty="0">
                <a:effectLst>
                  <a:outerShdw blurRad="38100" dist="38100" dir="2700000" algn="tl">
                    <a:srgbClr val="000000">
                      <a:alpha val="43137"/>
                    </a:srgbClr>
                  </a:outerShdw>
                </a:effectLst>
              </a:rPr>
              <a:t> </a:t>
            </a:r>
            <a:r>
              <a:rPr lang="en-GB" dirty="0"/>
              <a:t>but have no budget or other authority over the team. </a:t>
            </a:r>
            <a:endParaRPr lang="en-GB" dirty="0" smtClean="0"/>
          </a:p>
          <a:p>
            <a:endParaRPr lang="en-GB" dirty="0"/>
          </a:p>
          <a:p>
            <a:r>
              <a:rPr lang="en-GB" dirty="0"/>
              <a:t>In these organisation i</a:t>
            </a:r>
            <a:r>
              <a:rPr lang="en-GB" b="1" dirty="0">
                <a:effectLst>
                  <a:outerShdw blurRad="38100" dist="38100" dir="2700000" algn="tl">
                    <a:srgbClr val="000000">
                      <a:alpha val="43137"/>
                    </a:srgbClr>
                  </a:outerShdw>
                </a:effectLst>
              </a:rPr>
              <a:t>nformation flows freely,</a:t>
            </a:r>
            <a:r>
              <a:rPr lang="en-GB" dirty="0"/>
              <a:t> all employees are </a:t>
            </a:r>
            <a:r>
              <a:rPr lang="en-GB" dirty="0" smtClean="0"/>
              <a:t>trusted </a:t>
            </a:r>
            <a:r>
              <a:rPr lang="en-GB" dirty="0"/>
              <a:t>with access to finance </a:t>
            </a:r>
            <a:r>
              <a:rPr lang="en-GB" dirty="0" smtClean="0"/>
              <a:t>and other information</a:t>
            </a:r>
            <a:r>
              <a:rPr lang="en-GB" dirty="0"/>
              <a:t>. </a:t>
            </a:r>
            <a:endParaRPr lang="en-GB" dirty="0" smtClean="0"/>
          </a:p>
          <a:p>
            <a:endParaRPr lang="en-GB" dirty="0" smtClean="0"/>
          </a:p>
          <a:p>
            <a:endParaRPr lang="en-GB" dirty="0" smtClean="0"/>
          </a:p>
        </p:txBody>
      </p:sp>
      <p:sp>
        <p:nvSpPr>
          <p:cNvPr id="6" name="TextBox 5"/>
          <p:cNvSpPr txBox="1"/>
          <p:nvPr/>
        </p:nvSpPr>
        <p:spPr>
          <a:xfrm>
            <a:off x="4312595" y="3260812"/>
            <a:ext cx="3467101" cy="3693319"/>
          </a:xfrm>
          <a:prstGeom prst="rect">
            <a:avLst/>
          </a:prstGeom>
          <a:solidFill>
            <a:srgbClr val="D3D7DB">
              <a:alpha val="80000"/>
            </a:srgbClr>
          </a:solidFill>
        </p:spPr>
        <p:txBody>
          <a:bodyPr wrap="square" rtlCol="0">
            <a:spAutoFit/>
          </a:bodyPr>
          <a:lstStyle/>
          <a:p>
            <a:r>
              <a:rPr lang="en-GB" dirty="0"/>
              <a:t>Further, they have </a:t>
            </a:r>
            <a:r>
              <a:rPr lang="en-GB" b="1" dirty="0">
                <a:effectLst>
                  <a:outerShdw blurRad="38100" dist="38100" dir="2700000" algn="tl">
                    <a:srgbClr val="000000">
                      <a:alpha val="43137"/>
                    </a:srgbClr>
                  </a:outerShdw>
                </a:effectLst>
              </a:rPr>
              <a:t>done away </a:t>
            </a:r>
            <a:r>
              <a:rPr lang="en-GB" dirty="0"/>
              <a:t>with operations planning, budgeting, strategic planning, central performance reporting, business analysis, training and </a:t>
            </a:r>
            <a:r>
              <a:rPr lang="en-GB" dirty="0" smtClean="0"/>
              <a:t>development</a:t>
            </a:r>
            <a:r>
              <a:rPr lang="en-GB" dirty="0"/>
              <a:t>, and even project planning is hugely simplified. </a:t>
            </a:r>
            <a:endParaRPr lang="en-GB" dirty="0" smtClean="0"/>
          </a:p>
          <a:p>
            <a:endParaRPr lang="en-GB" dirty="0"/>
          </a:p>
          <a:p>
            <a:r>
              <a:rPr lang="en-GB" dirty="0" smtClean="0"/>
              <a:t>In </a:t>
            </a:r>
            <a:r>
              <a:rPr lang="en-GB" dirty="0"/>
              <a:t>fact, for the most of it, they </a:t>
            </a:r>
            <a:r>
              <a:rPr lang="en-GB" b="1" dirty="0" smtClean="0">
                <a:effectLst>
                  <a:outerShdw blurRad="38100" dist="38100" dir="2700000" algn="tl">
                    <a:srgbClr val="000000">
                      <a:alpha val="43137"/>
                    </a:srgbClr>
                  </a:outerShdw>
                </a:effectLst>
              </a:rPr>
              <a:t>don’t have </a:t>
            </a:r>
            <a:r>
              <a:rPr lang="en-GB" b="1" dirty="0">
                <a:effectLst>
                  <a:outerShdw blurRad="38100" dist="38100" dir="2700000" algn="tl">
                    <a:srgbClr val="000000">
                      <a:alpha val="43137"/>
                    </a:srgbClr>
                  </a:outerShdw>
                </a:effectLst>
              </a:rPr>
              <a:t>traditional finance, HR, marketing and </a:t>
            </a:r>
            <a:r>
              <a:rPr lang="en-GB" b="1" dirty="0" smtClean="0">
                <a:effectLst>
                  <a:outerShdw blurRad="38100" dist="38100" dir="2700000" algn="tl">
                    <a:srgbClr val="000000">
                      <a:alpha val="43137"/>
                    </a:srgbClr>
                  </a:outerShdw>
                </a:effectLst>
              </a:rPr>
              <a:t>similar business </a:t>
            </a:r>
            <a:r>
              <a:rPr lang="en-GB" b="1" dirty="0">
                <a:effectLst>
                  <a:outerShdw blurRad="38100" dist="38100" dir="2700000" algn="tl">
                    <a:srgbClr val="000000">
                      <a:alpha val="43137"/>
                    </a:srgbClr>
                  </a:outerShdw>
                </a:effectLst>
              </a:rPr>
              <a:t>support </a:t>
            </a:r>
            <a:r>
              <a:rPr lang="en-GB" b="1" dirty="0" smtClean="0">
                <a:effectLst>
                  <a:outerShdw blurRad="38100" dist="38100" dir="2700000" algn="tl">
                    <a:srgbClr val="000000">
                      <a:alpha val="43137"/>
                    </a:srgbClr>
                  </a:outerShdw>
                </a:effectLst>
              </a:rPr>
              <a:t>functions at all. </a:t>
            </a:r>
          </a:p>
          <a:p>
            <a:r>
              <a:rPr lang="en-GB" b="1" dirty="0" smtClean="0">
                <a:effectLst>
                  <a:outerShdw blurRad="38100" dist="38100" dir="2700000" algn="tl">
                    <a:srgbClr val="000000">
                      <a:alpha val="43137"/>
                    </a:srgbClr>
                  </a:outerShdw>
                </a:effectLst>
              </a:rPr>
              <a:t> </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27168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863515"/>
            <a:ext cx="12192000" cy="11252200"/>
          </a:xfrm>
          <a:prstGeom prst="rect">
            <a:avLst/>
          </a:prstGeom>
        </p:spPr>
      </p:pic>
      <p:sp>
        <p:nvSpPr>
          <p:cNvPr id="4" name="TextBox 3"/>
          <p:cNvSpPr txBox="1"/>
          <p:nvPr/>
        </p:nvSpPr>
        <p:spPr>
          <a:xfrm>
            <a:off x="2414336" y="3667380"/>
            <a:ext cx="7363327" cy="1826787"/>
          </a:xfrm>
          <a:prstGeom prst="rect">
            <a:avLst/>
          </a:prstGeom>
          <a:solidFill>
            <a:schemeClr val="tx1">
              <a:alpha val="68000"/>
            </a:schemeClr>
          </a:solidFill>
          <a:effectLst>
            <a:softEdge rad="0"/>
          </a:effectLst>
        </p:spPr>
        <p:txBody>
          <a:bodyPr wrap="square" tIns="180000" bIns="288000" rtlCol="0">
            <a:spAutoFit/>
          </a:bodyPr>
          <a:lstStyle/>
          <a:p>
            <a:pPr algn="ctr"/>
            <a:r>
              <a:rPr lang="en-GB" sz="4400" dirty="0" smtClean="0">
                <a:solidFill>
                  <a:schemeClr val="bg1"/>
                </a:solidFill>
                <a:latin typeface="+mj-lt"/>
              </a:rPr>
              <a:t>How does it work? </a:t>
            </a:r>
          </a:p>
          <a:p>
            <a:pPr algn="ctr"/>
            <a:r>
              <a:rPr lang="en-GB" sz="4400" dirty="0" smtClean="0">
                <a:solidFill>
                  <a:schemeClr val="bg1"/>
                </a:solidFill>
                <a:latin typeface="+mj-lt"/>
              </a:rPr>
              <a:t>For example:</a:t>
            </a:r>
            <a:endParaRPr lang="en-GB" sz="4400" dirty="0">
              <a:solidFill>
                <a:schemeClr val="bg1"/>
              </a:solidFill>
              <a:latin typeface="+mj-lt"/>
            </a:endParaRPr>
          </a:p>
        </p:txBody>
      </p:sp>
    </p:spTree>
    <p:extLst>
      <p:ext uri="{BB962C8B-B14F-4D97-AF65-F5344CB8AC3E}">
        <p14:creationId xmlns:p14="http://schemas.microsoft.com/office/powerpoint/2010/main" val="231853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35000"/>
            <a:ext cx="13449300" cy="8966200"/>
          </a:xfrm>
          <a:prstGeom prst="rect">
            <a:avLst/>
          </a:prstGeom>
        </p:spPr>
      </p:pic>
      <p:sp>
        <p:nvSpPr>
          <p:cNvPr id="4" name="TextBox 3"/>
          <p:cNvSpPr txBox="1"/>
          <p:nvPr/>
        </p:nvSpPr>
        <p:spPr>
          <a:xfrm>
            <a:off x="415412" y="365125"/>
            <a:ext cx="11361174" cy="769441"/>
          </a:xfrm>
          <a:prstGeom prst="rect">
            <a:avLst/>
          </a:prstGeom>
          <a:solidFill>
            <a:srgbClr val="7F97A6">
              <a:alpha val="65000"/>
            </a:srgbClr>
          </a:solidFill>
        </p:spPr>
        <p:txBody>
          <a:bodyPr wrap="square" rtlCol="0">
            <a:spAutoFit/>
          </a:bodyPr>
          <a:lstStyle/>
          <a:p>
            <a:pPr algn="ctr"/>
            <a:r>
              <a:rPr lang="en-GB" sz="4400" dirty="0" smtClean="0">
                <a:solidFill>
                  <a:schemeClr val="bg1"/>
                </a:solidFill>
                <a:latin typeface="+mj-lt"/>
              </a:rPr>
              <a:t>How are decisions made?</a:t>
            </a:r>
            <a:endParaRPr lang="en-GB" sz="4400" dirty="0">
              <a:solidFill>
                <a:schemeClr val="bg1"/>
              </a:solidFill>
              <a:latin typeface="+mj-lt"/>
            </a:endParaRPr>
          </a:p>
        </p:txBody>
      </p:sp>
      <p:sp>
        <p:nvSpPr>
          <p:cNvPr id="5" name="Rectangle 4"/>
          <p:cNvSpPr/>
          <p:nvPr/>
        </p:nvSpPr>
        <p:spPr>
          <a:xfrm>
            <a:off x="415412" y="1740453"/>
            <a:ext cx="5680588" cy="4524315"/>
          </a:xfrm>
          <a:prstGeom prst="rect">
            <a:avLst/>
          </a:prstGeom>
          <a:solidFill>
            <a:srgbClr val="718B9B">
              <a:alpha val="67000"/>
            </a:srgbClr>
          </a:solidFill>
        </p:spPr>
        <p:txBody>
          <a:bodyPr wrap="square" numCol="1" spcCol="72000">
            <a:spAutoFit/>
          </a:bodyPr>
          <a:lstStyle/>
          <a:p>
            <a:r>
              <a:rPr lang="en-GB" dirty="0" smtClean="0">
                <a:solidFill>
                  <a:schemeClr val="bg1"/>
                </a:solidFill>
              </a:rPr>
              <a:t>If there is no formal </a:t>
            </a:r>
            <a:r>
              <a:rPr lang="en-GB" dirty="0">
                <a:solidFill>
                  <a:schemeClr val="bg1"/>
                </a:solidFill>
              </a:rPr>
              <a:t>hierarchy, how are decisions made? Many people jump to the conclusion that is must be based on </a:t>
            </a:r>
            <a:r>
              <a:rPr lang="en-GB" b="1" dirty="0">
                <a:solidFill>
                  <a:schemeClr val="bg1"/>
                </a:solidFill>
                <a:effectLst>
                  <a:outerShdw blurRad="38100" dist="38100" dir="2700000" algn="tl">
                    <a:srgbClr val="000000">
                      <a:alpha val="43137"/>
                    </a:srgbClr>
                  </a:outerShdw>
                </a:effectLst>
              </a:rPr>
              <a:t>consensus</a:t>
            </a:r>
            <a:r>
              <a:rPr lang="en-GB" dirty="0">
                <a:solidFill>
                  <a:schemeClr val="bg1"/>
                </a:solidFill>
              </a:rPr>
              <a:t>, because everyone is equal, right? Actually, </a:t>
            </a:r>
            <a:r>
              <a:rPr lang="en-GB" dirty="0" smtClean="0">
                <a:solidFill>
                  <a:schemeClr val="bg1"/>
                </a:solidFill>
              </a:rPr>
              <a:t>no: </a:t>
            </a:r>
            <a:r>
              <a:rPr lang="en-GB" dirty="0">
                <a:solidFill>
                  <a:schemeClr val="bg1"/>
                </a:solidFill>
              </a:rPr>
              <a:t>decision making </a:t>
            </a:r>
            <a:r>
              <a:rPr lang="en-GB" dirty="0" smtClean="0">
                <a:solidFill>
                  <a:schemeClr val="bg1"/>
                </a:solidFill>
              </a:rPr>
              <a:t>is neither a </a:t>
            </a:r>
            <a:r>
              <a:rPr lang="en-GB" dirty="0">
                <a:solidFill>
                  <a:schemeClr val="bg1"/>
                </a:solidFill>
              </a:rPr>
              <a:t>free-for-all chaos, nor a gruelling let’s-all-agree on the decision. </a:t>
            </a:r>
            <a:endParaRPr lang="en-GB" dirty="0" smtClean="0">
              <a:solidFill>
                <a:schemeClr val="bg1"/>
              </a:solidFill>
            </a:endParaRPr>
          </a:p>
          <a:p>
            <a:endParaRPr lang="en-GB" dirty="0">
              <a:solidFill>
                <a:schemeClr val="bg1"/>
              </a:solidFill>
            </a:endParaRPr>
          </a:p>
          <a:p>
            <a:r>
              <a:rPr lang="en-GB" dirty="0" smtClean="0">
                <a:solidFill>
                  <a:schemeClr val="bg1"/>
                </a:solidFill>
              </a:rPr>
              <a:t>Instead</a:t>
            </a:r>
            <a:r>
              <a:rPr lang="en-GB" dirty="0">
                <a:solidFill>
                  <a:schemeClr val="bg1"/>
                </a:solidFill>
              </a:rPr>
              <a:t>, </a:t>
            </a:r>
            <a:r>
              <a:rPr lang="en-GB" dirty="0" smtClean="0">
                <a:solidFill>
                  <a:schemeClr val="bg1"/>
                </a:solidFill>
              </a:rPr>
              <a:t>self-managing organisation tend to develop</a:t>
            </a:r>
            <a:r>
              <a:rPr lang="en-GB" b="1" dirty="0" smtClean="0">
                <a:solidFill>
                  <a:schemeClr val="bg1"/>
                </a:solidFill>
              </a:rPr>
              <a:t> </a:t>
            </a:r>
            <a:r>
              <a:rPr lang="en-GB" b="1" dirty="0" smtClean="0">
                <a:solidFill>
                  <a:schemeClr val="bg1"/>
                </a:solidFill>
                <a:effectLst>
                  <a:outerShdw blurRad="38100" dist="38100" dir="2700000" algn="tl">
                    <a:srgbClr val="000000">
                      <a:alpha val="43137"/>
                    </a:srgbClr>
                  </a:outerShdw>
                </a:effectLst>
              </a:rPr>
              <a:t>specific </a:t>
            </a:r>
            <a:r>
              <a:rPr lang="en-GB" b="1" dirty="0">
                <a:solidFill>
                  <a:schemeClr val="bg1"/>
                </a:solidFill>
                <a:effectLst>
                  <a:outerShdw blurRad="38100" dist="38100" dir="2700000" algn="tl">
                    <a:srgbClr val="000000">
                      <a:alpha val="43137"/>
                    </a:srgbClr>
                  </a:outerShdw>
                </a:effectLst>
              </a:rPr>
              <a:t>processes and practices </a:t>
            </a:r>
            <a:r>
              <a:rPr lang="en-GB" dirty="0" smtClean="0">
                <a:solidFill>
                  <a:schemeClr val="bg1"/>
                </a:solidFill>
              </a:rPr>
              <a:t>that </a:t>
            </a:r>
            <a:r>
              <a:rPr lang="en-GB" dirty="0">
                <a:solidFill>
                  <a:schemeClr val="bg1"/>
                </a:solidFill>
              </a:rPr>
              <a:t>allow them to make decisions much </a:t>
            </a:r>
            <a:r>
              <a:rPr lang="en-GB" b="1" dirty="0">
                <a:solidFill>
                  <a:schemeClr val="bg1"/>
                </a:solidFill>
                <a:effectLst>
                  <a:outerShdw blurRad="38100" dist="38100" dir="2700000" algn="tl">
                    <a:srgbClr val="000000">
                      <a:alpha val="43137"/>
                    </a:srgbClr>
                  </a:outerShdw>
                </a:effectLst>
              </a:rPr>
              <a:t>faster and with much better insight </a:t>
            </a:r>
            <a:r>
              <a:rPr lang="en-GB" dirty="0">
                <a:solidFill>
                  <a:schemeClr val="bg1"/>
                </a:solidFill>
              </a:rPr>
              <a:t>than those going through traditional hierarchical approval processes. </a:t>
            </a:r>
            <a:endParaRPr lang="en-GB" dirty="0" smtClean="0">
              <a:solidFill>
                <a:schemeClr val="bg1"/>
              </a:solidFill>
            </a:endParaRPr>
          </a:p>
          <a:p>
            <a:endParaRPr lang="en-GB" dirty="0" smtClean="0">
              <a:solidFill>
                <a:schemeClr val="bg1"/>
              </a:solidFill>
            </a:endParaRPr>
          </a:p>
          <a:p>
            <a:r>
              <a:rPr lang="en-GB" dirty="0" smtClean="0">
                <a:solidFill>
                  <a:schemeClr val="bg1"/>
                </a:solidFill>
              </a:rPr>
              <a:t>The general principle is that </a:t>
            </a:r>
            <a:r>
              <a:rPr lang="en-GB" b="1" dirty="0" smtClean="0">
                <a:solidFill>
                  <a:schemeClr val="bg1"/>
                </a:solidFill>
                <a:effectLst>
                  <a:outerShdw blurRad="38100" dist="38100" dir="2700000" algn="tl">
                    <a:srgbClr val="000000">
                      <a:alpha val="43137"/>
                    </a:srgbClr>
                  </a:outerShdw>
                </a:effectLst>
              </a:rPr>
              <a:t>any person can make any decision</a:t>
            </a:r>
            <a:r>
              <a:rPr lang="en-GB" dirty="0" smtClean="0">
                <a:solidFill>
                  <a:schemeClr val="bg1"/>
                </a:solidFill>
              </a:rPr>
              <a:t>, yet they must </a:t>
            </a:r>
            <a:r>
              <a:rPr lang="en-GB" b="1" dirty="0" smtClean="0">
                <a:solidFill>
                  <a:schemeClr val="bg1"/>
                </a:solidFill>
                <a:effectLst>
                  <a:outerShdw blurRad="38100" dist="38100" dir="2700000" algn="tl">
                    <a:srgbClr val="000000">
                      <a:alpha val="43137"/>
                    </a:srgbClr>
                  </a:outerShdw>
                </a:effectLst>
              </a:rPr>
              <a:t>consult</a:t>
            </a:r>
            <a:r>
              <a:rPr lang="en-GB" dirty="0" smtClean="0">
                <a:solidFill>
                  <a:schemeClr val="bg1"/>
                </a:solidFill>
                <a:effectLst>
                  <a:outerShdw blurRad="38100" dist="38100" dir="2700000" algn="tl">
                    <a:srgbClr val="000000">
                      <a:alpha val="43137"/>
                    </a:srgbClr>
                  </a:outerShdw>
                </a:effectLst>
              </a:rPr>
              <a:t> </a:t>
            </a:r>
            <a:r>
              <a:rPr lang="en-GB" dirty="0" smtClean="0">
                <a:solidFill>
                  <a:schemeClr val="bg1"/>
                </a:solidFill>
              </a:rPr>
              <a:t>all of those who are impacted by the decision. The more important the decision, the more people do they have to consult. </a:t>
            </a:r>
          </a:p>
        </p:txBody>
      </p:sp>
    </p:spTree>
    <p:extLst>
      <p:ext uri="{BB962C8B-B14F-4D97-AF65-F5344CB8AC3E}">
        <p14:creationId xmlns:p14="http://schemas.microsoft.com/office/powerpoint/2010/main" val="5707788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35000"/>
            <a:ext cx="13449300" cy="8966200"/>
          </a:xfrm>
          <a:prstGeom prst="rect">
            <a:avLst/>
          </a:prstGeom>
        </p:spPr>
      </p:pic>
      <p:sp>
        <p:nvSpPr>
          <p:cNvPr id="4" name="TextBox 3"/>
          <p:cNvSpPr txBox="1"/>
          <p:nvPr/>
        </p:nvSpPr>
        <p:spPr>
          <a:xfrm>
            <a:off x="415412" y="365125"/>
            <a:ext cx="11361174" cy="769441"/>
          </a:xfrm>
          <a:prstGeom prst="rect">
            <a:avLst/>
          </a:prstGeom>
          <a:solidFill>
            <a:srgbClr val="7F97A6">
              <a:alpha val="65000"/>
            </a:srgbClr>
          </a:solidFill>
        </p:spPr>
        <p:txBody>
          <a:bodyPr wrap="square" rtlCol="0">
            <a:spAutoFit/>
          </a:bodyPr>
          <a:lstStyle/>
          <a:p>
            <a:pPr algn="ctr"/>
            <a:r>
              <a:rPr lang="en-GB" sz="4400" dirty="0" smtClean="0">
                <a:solidFill>
                  <a:schemeClr val="bg1"/>
                </a:solidFill>
                <a:latin typeface="+mj-lt"/>
              </a:rPr>
              <a:t>How are decisions made?</a:t>
            </a:r>
            <a:endParaRPr lang="en-GB" sz="4400" dirty="0">
              <a:solidFill>
                <a:schemeClr val="bg1"/>
              </a:solidFill>
              <a:latin typeface="+mj-lt"/>
            </a:endParaRPr>
          </a:p>
        </p:txBody>
      </p:sp>
      <p:sp>
        <p:nvSpPr>
          <p:cNvPr id="5" name="Rectangle 4"/>
          <p:cNvSpPr/>
          <p:nvPr/>
        </p:nvSpPr>
        <p:spPr>
          <a:xfrm>
            <a:off x="6096000" y="1740453"/>
            <a:ext cx="5680586" cy="3416320"/>
          </a:xfrm>
          <a:prstGeom prst="rect">
            <a:avLst/>
          </a:prstGeom>
          <a:solidFill>
            <a:srgbClr val="718B9B">
              <a:alpha val="67000"/>
            </a:srgbClr>
          </a:solidFill>
        </p:spPr>
        <p:txBody>
          <a:bodyPr wrap="square" numCol="1" spcCol="72000">
            <a:spAutoFit/>
          </a:bodyPr>
          <a:lstStyle/>
          <a:p>
            <a:r>
              <a:rPr lang="en-GB" dirty="0" smtClean="0">
                <a:solidFill>
                  <a:schemeClr val="bg1"/>
                </a:solidFill>
              </a:rPr>
              <a:t>They don’t HAVE to follow the advice offered, but they have to give it serious consideration. The consultation process </a:t>
            </a:r>
            <a:r>
              <a:rPr lang="en-GB" dirty="0">
                <a:solidFill>
                  <a:schemeClr val="bg1"/>
                </a:solidFill>
              </a:rPr>
              <a:t>is crucial to build trust, create learning and </a:t>
            </a:r>
            <a:r>
              <a:rPr lang="en-GB" dirty="0" smtClean="0">
                <a:solidFill>
                  <a:schemeClr val="bg1"/>
                </a:solidFill>
              </a:rPr>
              <a:t>avoid </a:t>
            </a:r>
            <a:r>
              <a:rPr lang="en-GB" dirty="0">
                <a:solidFill>
                  <a:schemeClr val="bg1"/>
                </a:solidFill>
              </a:rPr>
              <a:t>a “blame” culture. It is not always comfortable, though and people </a:t>
            </a:r>
            <a:r>
              <a:rPr lang="en-GB" dirty="0" smtClean="0">
                <a:solidFill>
                  <a:schemeClr val="bg1"/>
                </a:solidFill>
              </a:rPr>
              <a:t>generally require training </a:t>
            </a:r>
            <a:r>
              <a:rPr lang="en-GB" dirty="0">
                <a:solidFill>
                  <a:schemeClr val="bg1"/>
                </a:solidFill>
              </a:rPr>
              <a:t>and </a:t>
            </a:r>
            <a:r>
              <a:rPr lang="en-GB" dirty="0" smtClean="0">
                <a:solidFill>
                  <a:schemeClr val="bg1"/>
                </a:solidFill>
              </a:rPr>
              <a:t>coaching to get used to it. </a:t>
            </a:r>
          </a:p>
          <a:p>
            <a:endParaRPr lang="en-GB" dirty="0">
              <a:solidFill>
                <a:schemeClr val="bg1"/>
              </a:solidFill>
            </a:endParaRPr>
          </a:p>
          <a:p>
            <a:r>
              <a:rPr lang="en-GB" dirty="0" smtClean="0">
                <a:solidFill>
                  <a:schemeClr val="bg1"/>
                </a:solidFill>
              </a:rPr>
              <a:t>An </a:t>
            </a:r>
            <a:r>
              <a:rPr lang="en-GB" dirty="0">
                <a:solidFill>
                  <a:schemeClr val="bg1"/>
                </a:solidFill>
              </a:rPr>
              <a:t>important </a:t>
            </a:r>
            <a:r>
              <a:rPr lang="en-GB" dirty="0" smtClean="0">
                <a:solidFill>
                  <a:schemeClr val="bg1"/>
                </a:solidFill>
              </a:rPr>
              <a:t>aspect in their decision-making is </a:t>
            </a:r>
            <a:r>
              <a:rPr lang="en-GB" dirty="0">
                <a:solidFill>
                  <a:schemeClr val="bg1"/>
                </a:solidFill>
              </a:rPr>
              <a:t>that </a:t>
            </a:r>
            <a:r>
              <a:rPr lang="en-GB" dirty="0" smtClean="0">
                <a:solidFill>
                  <a:schemeClr val="bg1"/>
                </a:solidFill>
              </a:rPr>
              <a:t>they </a:t>
            </a:r>
            <a:r>
              <a:rPr lang="en-GB" b="1" dirty="0" smtClean="0">
                <a:solidFill>
                  <a:schemeClr val="bg1"/>
                </a:solidFill>
                <a:effectLst>
                  <a:outerShdw blurRad="38100" dist="38100" dir="2700000" algn="tl">
                    <a:srgbClr val="000000">
                      <a:alpha val="43137"/>
                    </a:srgbClr>
                  </a:outerShdw>
                </a:effectLst>
              </a:rPr>
              <a:t>don’t </a:t>
            </a:r>
            <a:r>
              <a:rPr lang="en-GB" b="1" dirty="0">
                <a:solidFill>
                  <a:schemeClr val="bg1"/>
                </a:solidFill>
                <a:effectLst>
                  <a:outerShdw blurRad="38100" dist="38100" dir="2700000" algn="tl">
                    <a:srgbClr val="000000">
                      <a:alpha val="43137"/>
                    </a:srgbClr>
                  </a:outerShdw>
                </a:effectLst>
              </a:rPr>
              <a:t>aim for </a:t>
            </a:r>
            <a:r>
              <a:rPr lang="en-GB" b="1" dirty="0" smtClean="0">
                <a:solidFill>
                  <a:schemeClr val="bg1"/>
                </a:solidFill>
                <a:effectLst>
                  <a:outerShdw blurRad="38100" dist="38100" dir="2700000" algn="tl">
                    <a:srgbClr val="000000">
                      <a:alpha val="43137"/>
                    </a:srgbClr>
                  </a:outerShdw>
                </a:effectLst>
              </a:rPr>
              <a:t>the </a:t>
            </a:r>
            <a:r>
              <a:rPr lang="en-GB" b="1" dirty="0">
                <a:solidFill>
                  <a:schemeClr val="bg1"/>
                </a:solidFill>
                <a:effectLst>
                  <a:outerShdw blurRad="38100" dist="38100" dir="2700000" algn="tl">
                    <a:srgbClr val="000000">
                      <a:alpha val="43137"/>
                    </a:srgbClr>
                  </a:outerShdw>
                </a:effectLst>
              </a:rPr>
              <a:t>BEST </a:t>
            </a:r>
            <a:r>
              <a:rPr lang="en-GB" b="1" dirty="0" smtClean="0">
                <a:solidFill>
                  <a:schemeClr val="bg1"/>
                </a:solidFill>
                <a:effectLst>
                  <a:outerShdw blurRad="38100" dist="38100" dir="2700000" algn="tl">
                    <a:srgbClr val="000000">
                      <a:alpha val="43137"/>
                    </a:srgbClr>
                  </a:outerShdw>
                </a:effectLst>
              </a:rPr>
              <a:t>decision or solution but </a:t>
            </a:r>
            <a:r>
              <a:rPr lang="en-GB" b="1" dirty="0">
                <a:solidFill>
                  <a:schemeClr val="bg1"/>
                </a:solidFill>
                <a:effectLst>
                  <a:outerShdw blurRad="38100" dist="38100" dir="2700000" algn="tl">
                    <a:srgbClr val="000000">
                      <a:alpha val="43137"/>
                    </a:srgbClr>
                  </a:outerShdw>
                </a:effectLst>
              </a:rPr>
              <a:t>a workable one </a:t>
            </a:r>
            <a:r>
              <a:rPr lang="en-GB" dirty="0">
                <a:solidFill>
                  <a:schemeClr val="bg1"/>
                </a:solidFill>
              </a:rPr>
              <a:t>– one that will be fine until a better one can be found. The idea is to make many small decisions, quickly and </a:t>
            </a:r>
            <a:r>
              <a:rPr lang="en-GB" b="1" dirty="0">
                <a:solidFill>
                  <a:schemeClr val="bg1"/>
                </a:solidFill>
                <a:effectLst>
                  <a:outerShdw blurRad="38100" dist="38100" dir="2700000" algn="tl">
                    <a:srgbClr val="000000">
                      <a:alpha val="43137"/>
                    </a:srgbClr>
                  </a:outerShdw>
                </a:effectLst>
              </a:rPr>
              <a:t>iterate</a:t>
            </a:r>
            <a:r>
              <a:rPr lang="en-GB" dirty="0">
                <a:solidFill>
                  <a:schemeClr val="bg1"/>
                </a:solidFill>
                <a:effectLst>
                  <a:outerShdw blurRad="38100" dist="38100" dir="2700000" algn="tl">
                    <a:srgbClr val="000000">
                      <a:alpha val="43137"/>
                    </a:srgbClr>
                  </a:outerShdw>
                </a:effectLst>
              </a:rPr>
              <a:t> </a:t>
            </a:r>
            <a:r>
              <a:rPr lang="en-GB" dirty="0">
                <a:solidFill>
                  <a:schemeClr val="bg1"/>
                </a:solidFill>
              </a:rPr>
              <a:t>as fast as possible. </a:t>
            </a:r>
          </a:p>
        </p:txBody>
      </p:sp>
    </p:spTree>
    <p:extLst>
      <p:ext uri="{BB962C8B-B14F-4D97-AF65-F5344CB8AC3E}">
        <p14:creationId xmlns:p14="http://schemas.microsoft.com/office/powerpoint/2010/main" val="7232880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6796734"/>
            <a:ext cx="12725400" cy="15408643"/>
          </a:xfrm>
          <a:prstGeom prst="rect">
            <a:avLst/>
          </a:prstGeom>
        </p:spPr>
      </p:pic>
      <p:sp>
        <p:nvSpPr>
          <p:cNvPr id="2" name="Title 1"/>
          <p:cNvSpPr>
            <a:spLocks noGrp="1"/>
          </p:cNvSpPr>
          <p:nvPr>
            <p:ph type="title"/>
          </p:nvPr>
        </p:nvSpPr>
        <p:spPr>
          <a:xfrm>
            <a:off x="471488" y="296567"/>
            <a:ext cx="11291887" cy="917243"/>
          </a:xfrm>
          <a:solidFill>
            <a:srgbClr val="83A4AC">
              <a:alpha val="70000"/>
            </a:srgbClr>
          </a:solidFill>
          <a:effectLst>
            <a:softEdge rad="0"/>
          </a:effectLst>
        </p:spPr>
        <p:txBody>
          <a:bodyPr>
            <a:normAutofit/>
          </a:bodyPr>
          <a:lstStyle/>
          <a:p>
            <a:pPr algn="ctr"/>
            <a:r>
              <a:rPr lang="en-GB" dirty="0" smtClean="0"/>
              <a:t>How is performance managed?</a:t>
            </a:r>
            <a:endParaRPr lang="en-GB" dirty="0"/>
          </a:p>
        </p:txBody>
      </p:sp>
      <p:sp>
        <p:nvSpPr>
          <p:cNvPr id="4" name="Rectangle 3"/>
          <p:cNvSpPr/>
          <p:nvPr/>
        </p:nvSpPr>
        <p:spPr>
          <a:xfrm>
            <a:off x="471488" y="1389400"/>
            <a:ext cx="4429125" cy="2862322"/>
          </a:xfrm>
          <a:prstGeom prst="rect">
            <a:avLst/>
          </a:prstGeom>
          <a:solidFill>
            <a:srgbClr val="C7D8E7">
              <a:alpha val="63000"/>
            </a:srgbClr>
          </a:solidFill>
        </p:spPr>
        <p:txBody>
          <a:bodyPr wrap="square">
            <a:spAutoFit/>
          </a:bodyPr>
          <a:lstStyle/>
          <a:p>
            <a:r>
              <a:rPr lang="en-GB" dirty="0"/>
              <a:t>If there is no boss, how do you stop from people being complacent and slacking off? Surely, to achieve company goals, you have to define a strategy, develop team objectives, and cascade them down to align individual peoples’ objectives? </a:t>
            </a:r>
            <a:r>
              <a:rPr lang="en-GB" dirty="0" smtClean="0"/>
              <a:t>Actually, self-managing organisations rely on something much more powerful and durable: utilising a </a:t>
            </a:r>
            <a:r>
              <a:rPr lang="en-GB" dirty="0"/>
              <a:t>mixture of </a:t>
            </a:r>
            <a:r>
              <a:rPr lang="en-GB" b="1" dirty="0">
                <a:effectLst>
                  <a:outerShdw blurRad="38100" dist="38100" dir="2700000" algn="tl">
                    <a:srgbClr val="000000">
                      <a:alpha val="43137"/>
                    </a:srgbClr>
                  </a:outerShdw>
                </a:effectLst>
              </a:rPr>
              <a:t>intrinsic motivation, peer-pressure and market demands</a:t>
            </a:r>
            <a:r>
              <a:rPr lang="en-GB" dirty="0" smtClean="0"/>
              <a:t>.</a:t>
            </a:r>
            <a:endParaRPr lang="en-GB" dirty="0"/>
          </a:p>
        </p:txBody>
      </p:sp>
    </p:spTree>
    <p:extLst>
      <p:ext uri="{BB962C8B-B14F-4D97-AF65-F5344CB8AC3E}">
        <p14:creationId xmlns:p14="http://schemas.microsoft.com/office/powerpoint/2010/main" val="25230138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6796734"/>
            <a:ext cx="12725400" cy="15408643"/>
          </a:xfrm>
          <a:prstGeom prst="rect">
            <a:avLst/>
          </a:prstGeom>
        </p:spPr>
      </p:pic>
      <p:sp>
        <p:nvSpPr>
          <p:cNvPr id="2" name="Title 1"/>
          <p:cNvSpPr>
            <a:spLocks noGrp="1"/>
          </p:cNvSpPr>
          <p:nvPr>
            <p:ph type="title"/>
          </p:nvPr>
        </p:nvSpPr>
        <p:spPr>
          <a:xfrm>
            <a:off x="471488" y="296567"/>
            <a:ext cx="11291887" cy="917243"/>
          </a:xfrm>
          <a:solidFill>
            <a:srgbClr val="83A4AC">
              <a:alpha val="70000"/>
            </a:srgbClr>
          </a:solidFill>
          <a:effectLst>
            <a:softEdge rad="0"/>
          </a:effectLst>
        </p:spPr>
        <p:txBody>
          <a:bodyPr>
            <a:normAutofit/>
          </a:bodyPr>
          <a:lstStyle/>
          <a:p>
            <a:pPr algn="ctr"/>
            <a:r>
              <a:rPr lang="en-GB" dirty="0" smtClean="0"/>
              <a:t>How is performance managed?</a:t>
            </a:r>
            <a:endParaRPr lang="en-GB" dirty="0"/>
          </a:p>
        </p:txBody>
      </p:sp>
      <p:sp>
        <p:nvSpPr>
          <p:cNvPr id="5" name="Rectangle 4"/>
          <p:cNvSpPr/>
          <p:nvPr/>
        </p:nvSpPr>
        <p:spPr>
          <a:xfrm>
            <a:off x="5676900" y="1389400"/>
            <a:ext cx="6086475" cy="5078313"/>
          </a:xfrm>
          <a:prstGeom prst="rect">
            <a:avLst/>
          </a:prstGeom>
          <a:solidFill>
            <a:srgbClr val="B7D6E8">
              <a:alpha val="66000"/>
            </a:srgbClr>
          </a:solidFill>
        </p:spPr>
        <p:txBody>
          <a:bodyPr wrap="square">
            <a:spAutoFit/>
          </a:bodyPr>
          <a:lstStyle/>
          <a:p>
            <a:r>
              <a:rPr lang="en-GB" b="1" dirty="0">
                <a:effectLst>
                  <a:outerShdw blurRad="38100" dist="38100" dir="2700000" algn="tl">
                    <a:srgbClr val="000000">
                      <a:alpha val="43137"/>
                    </a:srgbClr>
                  </a:outerShdw>
                </a:effectLst>
              </a:rPr>
              <a:t>Intrinsic motivation </a:t>
            </a:r>
            <a:r>
              <a:rPr lang="en-GB" dirty="0"/>
              <a:t>arises when people’s values and beliefs are aligned, and they have the ability to express themselves through their actions, </a:t>
            </a:r>
            <a:r>
              <a:rPr lang="en-GB" dirty="0" smtClean="0"/>
              <a:t>with authority </a:t>
            </a:r>
            <a:r>
              <a:rPr lang="en-GB" dirty="0"/>
              <a:t>and responsibility for self-determination. </a:t>
            </a:r>
            <a:endParaRPr lang="en-GB" b="1" dirty="0" smtClean="0"/>
          </a:p>
          <a:p>
            <a:r>
              <a:rPr lang="en-GB" b="1" dirty="0" smtClean="0">
                <a:effectLst>
                  <a:outerShdw blurRad="38100" dist="38100" dir="2700000" algn="tl">
                    <a:srgbClr val="000000">
                      <a:alpha val="43137"/>
                    </a:srgbClr>
                  </a:outerShdw>
                </a:effectLst>
              </a:rPr>
              <a:t>Peer </a:t>
            </a:r>
            <a:r>
              <a:rPr lang="en-GB" b="1" dirty="0">
                <a:effectLst>
                  <a:outerShdw blurRad="38100" dist="38100" dir="2700000" algn="tl">
                    <a:srgbClr val="000000">
                      <a:alpha val="43137"/>
                    </a:srgbClr>
                  </a:outerShdw>
                </a:effectLst>
              </a:rPr>
              <a:t>pressure </a:t>
            </a:r>
            <a:r>
              <a:rPr lang="en-GB" dirty="0"/>
              <a:t>is </a:t>
            </a:r>
            <a:r>
              <a:rPr lang="en-GB" dirty="0" smtClean="0"/>
              <a:t>enabled by absolute </a:t>
            </a:r>
            <a:r>
              <a:rPr lang="en-GB" dirty="0"/>
              <a:t>transparency of information – all teams know how others are performing. This works </a:t>
            </a:r>
            <a:r>
              <a:rPr lang="en-GB" dirty="0" smtClean="0"/>
              <a:t>when there </a:t>
            </a:r>
            <a:r>
              <a:rPr lang="en-GB" dirty="0"/>
              <a:t>is no fear of blame or the information being used against teams- and the team report only against their own commitments</a:t>
            </a:r>
            <a:r>
              <a:rPr lang="en-GB" dirty="0" smtClean="0"/>
              <a:t>. Of course, fulfilling their commitments in paramount – and teams are held responsible for them </a:t>
            </a:r>
            <a:r>
              <a:rPr lang="en-GB" b="1" dirty="0" smtClean="0">
                <a:effectLst>
                  <a:outerShdw blurRad="38100" dist="38100" dir="2700000" algn="tl">
                    <a:srgbClr val="000000">
                      <a:alpha val="43137"/>
                    </a:srgbClr>
                  </a:outerShdw>
                </a:effectLst>
              </a:rPr>
              <a:t>– by the whole organisation.</a:t>
            </a:r>
            <a:endParaRPr lang="en-GB" b="1" dirty="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Market </a:t>
            </a:r>
            <a:r>
              <a:rPr lang="en-GB" b="1" dirty="0">
                <a:effectLst>
                  <a:outerShdw blurRad="38100" dist="38100" dir="2700000" algn="tl">
                    <a:srgbClr val="000000">
                      <a:alpha val="43137"/>
                    </a:srgbClr>
                  </a:outerShdw>
                </a:effectLst>
              </a:rPr>
              <a:t>demands </a:t>
            </a:r>
            <a:r>
              <a:rPr lang="en-GB" b="1" dirty="0"/>
              <a:t>- </a:t>
            </a:r>
            <a:r>
              <a:rPr lang="en-GB" dirty="0"/>
              <a:t> as all teams are fully informed on how the </a:t>
            </a:r>
            <a:r>
              <a:rPr lang="en-GB" dirty="0" smtClean="0"/>
              <a:t>organisation is doing – no glossed over/hyped up information is used to aggrandise an individual or team.</a:t>
            </a:r>
          </a:p>
          <a:p>
            <a:r>
              <a:rPr lang="en-GB" b="1" dirty="0" smtClean="0">
                <a:effectLst>
                  <a:outerShdw blurRad="38100" dist="38100" dir="2700000" algn="tl">
                    <a:srgbClr val="000000">
                      <a:alpha val="43137"/>
                    </a:srgbClr>
                  </a:outerShdw>
                </a:effectLst>
              </a:rPr>
              <a:t>Individual </a:t>
            </a:r>
            <a:r>
              <a:rPr lang="en-GB" b="1" dirty="0">
                <a:effectLst>
                  <a:outerShdw blurRad="38100" dist="38100" dir="2700000" algn="tl">
                    <a:srgbClr val="000000">
                      <a:alpha val="43137"/>
                    </a:srgbClr>
                  </a:outerShdw>
                </a:effectLst>
              </a:rPr>
              <a:t>performance </a:t>
            </a:r>
            <a:r>
              <a:rPr lang="en-GB" dirty="0"/>
              <a:t>is measured by the team </a:t>
            </a:r>
            <a:r>
              <a:rPr lang="en-GB" dirty="0" smtClean="0"/>
              <a:t>on a real time basis. Issues </a:t>
            </a:r>
            <a:r>
              <a:rPr lang="en-GB" dirty="0"/>
              <a:t>are addressed as they arise – not </a:t>
            </a:r>
            <a:r>
              <a:rPr lang="en-GB" dirty="0" smtClean="0"/>
              <a:t>saved up for </a:t>
            </a:r>
            <a:r>
              <a:rPr lang="en-GB" dirty="0"/>
              <a:t>formal feedback </a:t>
            </a:r>
            <a:r>
              <a:rPr lang="en-GB" dirty="0" smtClean="0"/>
              <a:t>sessions. Thus some </a:t>
            </a:r>
            <a:r>
              <a:rPr lang="en-GB" dirty="0"/>
              <a:t>organisations don’t </a:t>
            </a:r>
            <a:r>
              <a:rPr lang="en-GB" dirty="0" smtClean="0"/>
              <a:t>have even have </a:t>
            </a:r>
            <a:r>
              <a:rPr lang="en-GB" dirty="0"/>
              <a:t>any formal feedback </a:t>
            </a:r>
            <a:r>
              <a:rPr lang="en-GB" dirty="0" smtClean="0"/>
              <a:t>sessions anymore! </a:t>
            </a:r>
            <a:endParaRPr lang="en-GB" dirty="0"/>
          </a:p>
        </p:txBody>
      </p:sp>
    </p:spTree>
    <p:extLst>
      <p:ext uri="{BB962C8B-B14F-4D97-AF65-F5344CB8AC3E}">
        <p14:creationId xmlns:p14="http://schemas.microsoft.com/office/powerpoint/2010/main" val="1048388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12" y="-378906"/>
            <a:ext cx="12238412" cy="14473812"/>
          </a:xfrm>
          <a:prstGeom prst="rect">
            <a:avLst/>
          </a:prstGeom>
        </p:spPr>
      </p:pic>
      <p:sp>
        <p:nvSpPr>
          <p:cNvPr id="5" name="TextBox 4"/>
          <p:cNvSpPr txBox="1"/>
          <p:nvPr/>
        </p:nvSpPr>
        <p:spPr>
          <a:xfrm>
            <a:off x="431282" y="2150083"/>
            <a:ext cx="4154557" cy="4051018"/>
          </a:xfrm>
          <a:prstGeom prst="rect">
            <a:avLst/>
          </a:prstGeom>
          <a:solidFill>
            <a:srgbClr val="575958">
              <a:alpha val="75000"/>
            </a:srgbClr>
          </a:solidFill>
          <a:effectLst>
            <a:softEdge rad="0"/>
          </a:effectLst>
        </p:spPr>
        <p:txBody>
          <a:bodyPr wrap="square" lIns="360000" tIns="360000" rIns="360000" bIns="360000" rtlCol="0">
            <a:spAutoFit/>
          </a:bodyPr>
          <a:lstStyle/>
          <a:p>
            <a:pPr fontAlgn="base"/>
            <a:r>
              <a:rPr lang="en-GB" b="1" dirty="0" smtClean="0">
                <a:solidFill>
                  <a:srgbClr val="44C1A3"/>
                </a:solidFill>
                <a:effectLst>
                  <a:outerShdw blurRad="38100" dist="38100" dir="2700000" algn="tl">
                    <a:srgbClr val="000000">
                      <a:alpha val="43137"/>
                    </a:srgbClr>
                  </a:outerShdw>
                </a:effectLst>
              </a:rPr>
              <a:t>Mobile</a:t>
            </a:r>
            <a:r>
              <a:rPr lang="en-GB" b="1" dirty="0">
                <a:solidFill>
                  <a:schemeClr val="bg1"/>
                </a:solidFill>
                <a:effectLst>
                  <a:outerShdw blurRad="38100" dist="38100" dir="2700000" algn="tl">
                    <a:srgbClr val="000000">
                      <a:alpha val="43137"/>
                    </a:srgbClr>
                  </a:outerShdw>
                </a:effectLst>
              </a:rPr>
              <a:t>, </a:t>
            </a:r>
            <a:r>
              <a:rPr lang="en-GB" b="1" dirty="0">
                <a:solidFill>
                  <a:srgbClr val="44C1A3"/>
                </a:solidFill>
                <a:effectLst>
                  <a:outerShdw blurRad="38100" dist="38100" dir="2700000" algn="tl">
                    <a:srgbClr val="000000">
                      <a:alpha val="43137"/>
                    </a:srgbClr>
                  </a:outerShdw>
                </a:effectLst>
              </a:rPr>
              <a:t>connectivity</a:t>
            </a:r>
            <a:r>
              <a:rPr lang="en-GB" b="1" dirty="0">
                <a:solidFill>
                  <a:schemeClr val="bg1"/>
                </a:solidFill>
                <a:effectLst>
                  <a:outerShdw blurRad="38100" dist="38100" dir="2700000" algn="tl">
                    <a:srgbClr val="000000">
                      <a:alpha val="43137"/>
                    </a:srgbClr>
                  </a:outerShdw>
                </a:effectLst>
              </a:rPr>
              <a:t>, </a:t>
            </a:r>
            <a:r>
              <a:rPr lang="en-GB" b="1" dirty="0">
                <a:solidFill>
                  <a:srgbClr val="44C1A3"/>
                </a:solidFill>
                <a:effectLst>
                  <a:outerShdw blurRad="38100" dist="38100" dir="2700000" algn="tl">
                    <a:srgbClr val="000000">
                      <a:alpha val="43137"/>
                    </a:srgbClr>
                  </a:outerShdw>
                </a:effectLst>
              </a:rPr>
              <a:t>social</a:t>
            </a:r>
            <a:r>
              <a:rPr lang="en-GB" b="1" dirty="0">
                <a:solidFill>
                  <a:schemeClr val="bg1"/>
                </a:solidFill>
                <a:effectLst>
                  <a:outerShdw blurRad="38100" dist="38100" dir="2700000" algn="tl">
                    <a:srgbClr val="000000">
                      <a:alpha val="43137"/>
                    </a:srgbClr>
                  </a:outerShdw>
                </a:effectLst>
              </a:rPr>
              <a:t>, the </a:t>
            </a:r>
            <a:r>
              <a:rPr lang="en-GB" b="1" dirty="0">
                <a:solidFill>
                  <a:srgbClr val="44C1A3"/>
                </a:solidFill>
                <a:effectLst>
                  <a:outerShdw blurRad="38100" dist="38100" dir="2700000" algn="tl">
                    <a:srgbClr val="000000">
                      <a:alpha val="43137"/>
                    </a:srgbClr>
                  </a:outerShdw>
                </a:effectLst>
              </a:rPr>
              <a:t>Internet of things </a:t>
            </a:r>
            <a:r>
              <a:rPr lang="en-GB" dirty="0">
                <a:solidFill>
                  <a:schemeClr val="bg1"/>
                </a:solidFill>
              </a:rPr>
              <a:t>– if you are a tech company, software developer or hardware vendor,  you are likely to be excited by the prospects. </a:t>
            </a:r>
            <a:endParaRPr lang="en-GB" dirty="0" smtClean="0">
              <a:solidFill>
                <a:schemeClr val="bg1"/>
              </a:solidFill>
            </a:endParaRPr>
          </a:p>
          <a:p>
            <a:pPr fontAlgn="base"/>
            <a:endParaRPr lang="en-GB" dirty="0">
              <a:solidFill>
                <a:schemeClr val="bg1"/>
              </a:solidFill>
            </a:endParaRPr>
          </a:p>
          <a:p>
            <a:pPr fontAlgn="base"/>
            <a:r>
              <a:rPr lang="en-GB" dirty="0" smtClean="0">
                <a:solidFill>
                  <a:schemeClr val="bg1"/>
                </a:solidFill>
              </a:rPr>
              <a:t>If </a:t>
            </a:r>
            <a:r>
              <a:rPr lang="en-GB" dirty="0">
                <a:solidFill>
                  <a:schemeClr val="bg1"/>
                </a:solidFill>
              </a:rPr>
              <a:t>you are a </a:t>
            </a:r>
            <a:r>
              <a:rPr lang="en-GB" b="1" dirty="0">
                <a:solidFill>
                  <a:srgbClr val="44C1A3"/>
                </a:solidFill>
                <a:effectLst>
                  <a:outerShdw blurRad="38100" dist="38100" dir="2700000" algn="tl">
                    <a:srgbClr val="000000">
                      <a:alpha val="43137"/>
                    </a:srgbClr>
                  </a:outerShdw>
                </a:effectLst>
              </a:rPr>
              <a:t>lawyer</a:t>
            </a:r>
            <a:r>
              <a:rPr lang="en-GB" b="1" dirty="0">
                <a:solidFill>
                  <a:schemeClr val="bg1"/>
                </a:solidFill>
                <a:effectLst>
                  <a:outerShdw blurRad="38100" dist="38100" dir="2700000" algn="tl">
                    <a:srgbClr val="000000">
                      <a:alpha val="43137"/>
                    </a:srgbClr>
                  </a:outerShdw>
                </a:effectLst>
              </a:rPr>
              <a:t>, </a:t>
            </a:r>
            <a:r>
              <a:rPr lang="en-GB" b="1" dirty="0">
                <a:solidFill>
                  <a:srgbClr val="44C1A3"/>
                </a:solidFill>
                <a:effectLst>
                  <a:outerShdw blurRad="38100" dist="38100" dir="2700000" algn="tl">
                    <a:srgbClr val="000000">
                      <a:alpha val="43137"/>
                    </a:srgbClr>
                  </a:outerShdw>
                </a:effectLst>
              </a:rPr>
              <a:t>doctor</a:t>
            </a:r>
            <a:r>
              <a:rPr lang="en-GB" b="1" dirty="0">
                <a:solidFill>
                  <a:schemeClr val="bg1"/>
                </a:solidFill>
                <a:effectLst>
                  <a:outerShdw blurRad="38100" dist="38100" dir="2700000" algn="tl">
                    <a:srgbClr val="000000">
                      <a:alpha val="43137"/>
                    </a:srgbClr>
                  </a:outerShdw>
                </a:effectLst>
              </a:rPr>
              <a:t> </a:t>
            </a:r>
            <a:r>
              <a:rPr lang="en-GB" dirty="0">
                <a:solidFill>
                  <a:schemeClr val="bg1"/>
                </a:solidFill>
              </a:rPr>
              <a:t>or </a:t>
            </a:r>
            <a:r>
              <a:rPr lang="en-GB" b="1" dirty="0">
                <a:solidFill>
                  <a:srgbClr val="44C1A3"/>
                </a:solidFill>
                <a:effectLst>
                  <a:outerShdw blurRad="38100" dist="38100" dir="2700000" algn="tl">
                    <a:srgbClr val="000000">
                      <a:alpha val="43137"/>
                    </a:srgbClr>
                  </a:outerShdw>
                </a:effectLst>
              </a:rPr>
              <a:t>accountant</a:t>
            </a:r>
            <a:r>
              <a:rPr lang="en-GB" dirty="0">
                <a:solidFill>
                  <a:schemeClr val="bg1"/>
                </a:solidFill>
              </a:rPr>
              <a:t>, you have reason to worry: research shows that many in these “safe” professions have a &gt;90% likelihood to be replaced by machines in the near </a:t>
            </a:r>
            <a:r>
              <a:rPr lang="en-GB" dirty="0" smtClean="0">
                <a:solidFill>
                  <a:schemeClr val="bg1"/>
                </a:solidFill>
              </a:rPr>
              <a:t>future.</a:t>
            </a:r>
            <a:endParaRPr lang="en-GB" baseline="30000" dirty="0" smtClean="0">
              <a:solidFill>
                <a:schemeClr val="bg1"/>
              </a:solidFill>
            </a:endParaRPr>
          </a:p>
        </p:txBody>
      </p:sp>
      <p:sp>
        <p:nvSpPr>
          <p:cNvPr id="6" name="Rectangle 5"/>
          <p:cNvSpPr/>
          <p:nvPr/>
        </p:nvSpPr>
        <p:spPr>
          <a:xfrm>
            <a:off x="431282" y="416236"/>
            <a:ext cx="11283023" cy="1446550"/>
          </a:xfrm>
          <a:prstGeom prst="rect">
            <a:avLst/>
          </a:prstGeom>
          <a:solidFill>
            <a:srgbClr val="575958">
              <a:alpha val="70000"/>
            </a:srgbClr>
          </a:solidFill>
        </p:spPr>
        <p:txBody>
          <a:bodyPr wrap="square">
            <a:spAutoFit/>
          </a:bodyPr>
          <a:lstStyle/>
          <a:p>
            <a:pPr fontAlgn="base"/>
            <a:r>
              <a:rPr lang="en-GB" sz="4400" dirty="0">
                <a:solidFill>
                  <a:schemeClr val="bg1"/>
                </a:solidFill>
                <a:latin typeface="+mj-lt"/>
              </a:rPr>
              <a:t>The future of work means a lot of things to a lot of </a:t>
            </a:r>
            <a:r>
              <a:rPr lang="en-GB" sz="4400" dirty="0" smtClean="0">
                <a:solidFill>
                  <a:schemeClr val="bg1"/>
                </a:solidFill>
                <a:latin typeface="+mj-lt"/>
              </a:rPr>
              <a:t>people </a:t>
            </a:r>
            <a:endParaRPr lang="en-GB" sz="4400" dirty="0">
              <a:solidFill>
                <a:schemeClr val="bg1"/>
              </a:solidFill>
              <a:latin typeface="+mj-lt"/>
            </a:endParaRPr>
          </a:p>
        </p:txBody>
      </p:sp>
    </p:spTree>
    <p:extLst>
      <p:ext uri="{BB962C8B-B14F-4D97-AF65-F5344CB8AC3E}">
        <p14:creationId xmlns:p14="http://schemas.microsoft.com/office/powerpoint/2010/main" val="36875584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90286"/>
            <a:ext cx="10344149" cy="769257"/>
          </a:xfrm>
          <a:solidFill>
            <a:srgbClr val="262622">
              <a:alpha val="61000"/>
            </a:srgbClr>
          </a:solidFill>
          <a:effectLst>
            <a:softEdge rad="0"/>
          </a:effectLst>
        </p:spPr>
        <p:txBody>
          <a:bodyPr/>
          <a:lstStyle/>
          <a:p>
            <a:pPr algn="ctr"/>
            <a:r>
              <a:rPr lang="en-GB" dirty="0" smtClean="0">
                <a:solidFill>
                  <a:schemeClr val="bg1"/>
                </a:solidFill>
              </a:rPr>
              <a:t>How are finances allocated?</a:t>
            </a:r>
            <a:endParaRPr lang="en-GB" dirty="0">
              <a:solidFill>
                <a:schemeClr val="bg1"/>
              </a:solidFill>
            </a:endParaRPr>
          </a:p>
        </p:txBody>
      </p:sp>
      <p:sp>
        <p:nvSpPr>
          <p:cNvPr id="3" name="TextBox 2"/>
          <p:cNvSpPr txBox="1"/>
          <p:nvPr/>
        </p:nvSpPr>
        <p:spPr>
          <a:xfrm>
            <a:off x="677811" y="1310501"/>
            <a:ext cx="10836377" cy="4647848"/>
          </a:xfrm>
          <a:prstGeom prst="rect">
            <a:avLst/>
          </a:prstGeom>
          <a:solidFill>
            <a:srgbClr val="262622">
              <a:alpha val="60000"/>
            </a:srgbClr>
          </a:solidFill>
        </p:spPr>
        <p:txBody>
          <a:bodyPr wrap="none" numCol="2" spcCol="180000" rtlCol="0">
            <a:noAutofit/>
          </a:bodyPr>
          <a:lstStyle/>
          <a:p>
            <a:r>
              <a:rPr lang="en-GB" dirty="0" smtClean="0">
                <a:solidFill>
                  <a:schemeClr val="bg1"/>
                </a:solidFill>
              </a:rPr>
              <a:t>Most organisations go through regular cycles of business planning, budgeting and periodic reporting. This generally involved managers submitting their proposals to a central department, where they are </a:t>
            </a:r>
            <a:r>
              <a:rPr lang="en-GB" b="1" dirty="0" smtClean="0">
                <a:solidFill>
                  <a:schemeClr val="bg1"/>
                </a:solidFill>
                <a:effectLst>
                  <a:outerShdw blurRad="38100" dist="38100" dir="2700000" algn="tl">
                    <a:srgbClr val="000000">
                      <a:alpha val="43137"/>
                    </a:srgbClr>
                  </a:outerShdw>
                </a:effectLst>
              </a:rPr>
              <a:t>scrutinised and challenged</a:t>
            </a:r>
            <a:r>
              <a:rPr lang="en-GB" dirty="0" smtClean="0">
                <a:solidFill>
                  <a:schemeClr val="bg1"/>
                </a:solidFill>
              </a:rPr>
              <a:t>: </a:t>
            </a:r>
            <a:br>
              <a:rPr lang="en-GB" dirty="0" smtClean="0">
                <a:solidFill>
                  <a:schemeClr val="bg1"/>
                </a:solidFill>
              </a:rPr>
            </a:br>
            <a:endParaRPr lang="en-GB" dirty="0" smtClean="0">
              <a:solidFill>
                <a:schemeClr val="bg1"/>
              </a:solidFill>
            </a:endParaRPr>
          </a:p>
          <a:p>
            <a:pPr algn="ctr"/>
            <a:r>
              <a:rPr lang="en-GB" dirty="0" smtClean="0">
                <a:solidFill>
                  <a:schemeClr val="bg1"/>
                </a:solidFill>
              </a:rPr>
              <a:t>“</a:t>
            </a:r>
            <a:r>
              <a:rPr lang="en-GB" i="1" dirty="0" smtClean="0">
                <a:solidFill>
                  <a:schemeClr val="bg1"/>
                </a:solidFill>
              </a:rPr>
              <a:t>Is the spend low enough? Are sales projections high enough? Do we predict sufficient productivity? Are the assumptions aggressive enough? “</a:t>
            </a:r>
          </a:p>
          <a:p>
            <a:r>
              <a:rPr lang="en-GB" dirty="0" smtClean="0">
                <a:solidFill>
                  <a:schemeClr val="bg1"/>
                </a:solidFill>
              </a:rPr>
              <a:t/>
            </a:r>
            <a:br>
              <a:rPr lang="en-GB" dirty="0" smtClean="0">
                <a:solidFill>
                  <a:schemeClr val="bg1"/>
                </a:solidFill>
              </a:rPr>
            </a:br>
            <a:r>
              <a:rPr lang="en-GB" dirty="0" smtClean="0">
                <a:solidFill>
                  <a:schemeClr val="bg1"/>
                </a:solidFill>
              </a:rPr>
              <a:t>Numbers are negotiated and adjusted – and it is not unusual to end up with figures that bear little resemblance to the original submission or – just as bad - Finance determines to “hold” a savings pot that has no further plans of fulfilment behind them. </a:t>
            </a:r>
            <a:endParaRPr lang="en-GB" dirty="0">
              <a:solidFill>
                <a:schemeClr val="bg1"/>
              </a:solidFill>
            </a:endParaRPr>
          </a:p>
          <a:p>
            <a:endParaRPr lang="en-GB" dirty="0" smtClean="0">
              <a:solidFill>
                <a:schemeClr val="bg1"/>
              </a:solidFill>
            </a:endParaRPr>
          </a:p>
          <a:p>
            <a:r>
              <a:rPr lang="en-GB" dirty="0" smtClean="0">
                <a:solidFill>
                  <a:schemeClr val="bg1"/>
                </a:solidFill>
              </a:rPr>
              <a:t>The budget numbers are then held as </a:t>
            </a:r>
            <a:r>
              <a:rPr lang="en-GB" b="1" dirty="0" smtClean="0">
                <a:solidFill>
                  <a:schemeClr val="bg1"/>
                </a:solidFill>
                <a:effectLst>
                  <a:outerShdw blurRad="38100" dist="38100" dir="2700000" algn="tl">
                    <a:srgbClr val="000000">
                      <a:alpha val="43137"/>
                    </a:srgbClr>
                  </a:outerShdw>
                </a:effectLst>
              </a:rPr>
              <a:t>yardstick</a:t>
            </a:r>
            <a:r>
              <a:rPr lang="en-GB" dirty="0" smtClean="0">
                <a:solidFill>
                  <a:schemeClr val="bg1"/>
                </a:solidFill>
                <a:effectLst>
                  <a:outerShdw blurRad="38100" dist="38100" dir="2700000" algn="tl">
                    <a:srgbClr val="000000">
                      <a:alpha val="43137"/>
                    </a:srgbClr>
                  </a:outerShdw>
                </a:effectLst>
              </a:rPr>
              <a:t> </a:t>
            </a:r>
            <a:r>
              <a:rPr lang="en-GB" dirty="0" smtClean="0">
                <a:solidFill>
                  <a:schemeClr val="bg1"/>
                </a:solidFill>
              </a:rPr>
              <a:t>– achieve them to be rewarded, or punished if you fall short. Of course, the numbers are </a:t>
            </a:r>
            <a:r>
              <a:rPr lang="en-GB" b="1" dirty="0" smtClean="0">
                <a:solidFill>
                  <a:schemeClr val="bg1"/>
                </a:solidFill>
                <a:effectLst>
                  <a:outerShdw blurRad="38100" dist="38100" dir="2700000" algn="tl">
                    <a:srgbClr val="000000">
                      <a:alpha val="43137"/>
                    </a:srgbClr>
                  </a:outerShdw>
                </a:effectLst>
              </a:rPr>
              <a:t>out of date </a:t>
            </a:r>
            <a:r>
              <a:rPr lang="en-GB" dirty="0" smtClean="0">
                <a:solidFill>
                  <a:schemeClr val="bg1"/>
                </a:solidFill>
              </a:rPr>
              <a:t>in no time…This invites all sort of non-useful behaviours, smoke-and-mirror and diverts attention and energy from more valuable activities.</a:t>
            </a:r>
          </a:p>
        </p:txBody>
      </p:sp>
    </p:spTree>
    <p:extLst>
      <p:ext uri="{BB962C8B-B14F-4D97-AF65-F5344CB8AC3E}">
        <p14:creationId xmlns:p14="http://schemas.microsoft.com/office/powerpoint/2010/main" val="178758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90286"/>
            <a:ext cx="10344149" cy="769257"/>
          </a:xfrm>
          <a:solidFill>
            <a:srgbClr val="262622">
              <a:alpha val="61000"/>
            </a:srgbClr>
          </a:solidFill>
          <a:effectLst>
            <a:softEdge rad="0"/>
          </a:effectLst>
        </p:spPr>
        <p:txBody>
          <a:bodyPr/>
          <a:lstStyle/>
          <a:p>
            <a:pPr algn="ctr"/>
            <a:r>
              <a:rPr lang="en-GB" dirty="0" smtClean="0">
                <a:solidFill>
                  <a:schemeClr val="bg1"/>
                </a:solidFill>
              </a:rPr>
              <a:t>How are finances allocated?</a:t>
            </a:r>
            <a:endParaRPr lang="en-GB" dirty="0">
              <a:solidFill>
                <a:schemeClr val="bg1"/>
              </a:solidFill>
            </a:endParaRPr>
          </a:p>
        </p:txBody>
      </p:sp>
      <p:sp>
        <p:nvSpPr>
          <p:cNvPr id="3" name="TextBox 2"/>
          <p:cNvSpPr txBox="1"/>
          <p:nvPr/>
        </p:nvSpPr>
        <p:spPr>
          <a:xfrm>
            <a:off x="609600" y="1369493"/>
            <a:ext cx="10851126" cy="3139321"/>
          </a:xfrm>
          <a:prstGeom prst="rect">
            <a:avLst/>
          </a:prstGeom>
          <a:solidFill>
            <a:srgbClr val="262622">
              <a:alpha val="60000"/>
            </a:srgbClr>
          </a:solidFill>
        </p:spPr>
        <p:txBody>
          <a:bodyPr wrap="square" numCol="2" spcCol="180000" rtlCol="0">
            <a:spAutoFit/>
          </a:bodyPr>
          <a:lstStyle/>
          <a:p>
            <a:r>
              <a:rPr lang="en-GB" dirty="0" smtClean="0">
                <a:solidFill>
                  <a:schemeClr val="bg1"/>
                </a:solidFill>
              </a:rPr>
              <a:t>In self-managing organisations, there is </a:t>
            </a:r>
            <a:r>
              <a:rPr lang="en-GB" b="1" dirty="0" smtClean="0">
                <a:solidFill>
                  <a:schemeClr val="bg1"/>
                </a:solidFill>
                <a:effectLst>
                  <a:outerShdw blurRad="38100" dist="38100" dir="2700000" algn="tl">
                    <a:srgbClr val="000000">
                      <a:alpha val="43137"/>
                    </a:srgbClr>
                  </a:outerShdw>
                </a:effectLst>
              </a:rPr>
              <a:t>no need to play such games</a:t>
            </a:r>
            <a:r>
              <a:rPr lang="en-GB" dirty="0" smtClean="0">
                <a:solidFill>
                  <a:schemeClr val="bg1"/>
                </a:solidFill>
              </a:rPr>
              <a:t>. As there is no traditional managerial hierarchy, size of budget is no indicator for “power”. And as anyone can in principle spend company money, no-one “owns” the budget anyway. </a:t>
            </a:r>
          </a:p>
          <a:p>
            <a:r>
              <a:rPr lang="en-GB" dirty="0" smtClean="0">
                <a:solidFill>
                  <a:schemeClr val="bg1"/>
                </a:solidFill>
              </a:rPr>
              <a:t/>
            </a:r>
            <a:br>
              <a:rPr lang="en-GB" dirty="0" smtClean="0">
                <a:solidFill>
                  <a:schemeClr val="bg1"/>
                </a:solidFill>
              </a:rPr>
            </a:br>
            <a:r>
              <a:rPr lang="en-GB" b="1" dirty="0" smtClean="0">
                <a:solidFill>
                  <a:schemeClr val="bg1"/>
                </a:solidFill>
                <a:effectLst>
                  <a:outerShdw blurRad="38100" dist="38100" dir="2700000" algn="tl">
                    <a:srgbClr val="000000">
                      <a:alpha val="43137"/>
                    </a:srgbClr>
                  </a:outerShdw>
                </a:effectLst>
              </a:rPr>
              <a:t>Budgets are tools for decision making </a:t>
            </a:r>
            <a:r>
              <a:rPr lang="en-GB" dirty="0" smtClean="0">
                <a:solidFill>
                  <a:schemeClr val="bg1"/>
                </a:solidFill>
              </a:rPr>
              <a:t>– not performance management. For example when investment is needed for new machinery or new teams, rough budgets are created to help guide the decision. </a:t>
            </a:r>
          </a:p>
          <a:p>
            <a:endParaRPr lang="en-GB" dirty="0">
              <a:solidFill>
                <a:schemeClr val="bg1"/>
              </a:solidFill>
            </a:endParaRPr>
          </a:p>
          <a:p>
            <a:r>
              <a:rPr lang="en-GB" dirty="0" smtClean="0">
                <a:solidFill>
                  <a:schemeClr val="bg1"/>
                </a:solidFill>
              </a:rPr>
              <a:t>Operationally, forecasts are created in line with the natural business rhythms and rolled forward as to be continually relevant – unlike traditional budgets. </a:t>
            </a:r>
          </a:p>
          <a:p>
            <a:r>
              <a:rPr lang="en-GB" dirty="0" smtClean="0">
                <a:solidFill>
                  <a:schemeClr val="bg1"/>
                </a:solidFill>
              </a:rPr>
              <a:t>As everyone in the organisation has access to financial information (and is taught to understand it if necessary), monitoring the spend of company money becomes everyone’s authority and responsibility.</a:t>
            </a:r>
          </a:p>
        </p:txBody>
      </p:sp>
    </p:spTree>
    <p:extLst>
      <p:ext uri="{BB962C8B-B14F-4D97-AF65-F5344CB8AC3E}">
        <p14:creationId xmlns:p14="http://schemas.microsoft.com/office/powerpoint/2010/main" val="121499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3850" y="339601"/>
            <a:ext cx="9182100" cy="1600438"/>
          </a:xfrm>
          <a:prstGeom prst="rect">
            <a:avLst/>
          </a:prstGeom>
          <a:solidFill>
            <a:srgbClr val="D3D3D7">
              <a:alpha val="35000"/>
            </a:srgbClr>
          </a:solidFill>
        </p:spPr>
        <p:txBody>
          <a:bodyPr wrap="square">
            <a:spAutoFit/>
          </a:bodyPr>
          <a:lstStyle/>
          <a:p>
            <a:r>
              <a:rPr lang="en-GB" dirty="0" smtClean="0"/>
              <a:t>Often, people are excited </a:t>
            </a:r>
            <a:r>
              <a:rPr lang="en-GB" dirty="0"/>
              <a:t>about the ideas, but </a:t>
            </a:r>
            <a:r>
              <a:rPr lang="en-GB" dirty="0" smtClean="0"/>
              <a:t>start </a:t>
            </a:r>
            <a:r>
              <a:rPr lang="en-GB" dirty="0"/>
              <a:t>saying things like </a:t>
            </a:r>
            <a:r>
              <a:rPr lang="en-GB" dirty="0" smtClean="0"/>
              <a:t/>
            </a:r>
            <a:br>
              <a:rPr lang="en-GB" dirty="0" smtClean="0"/>
            </a:br>
            <a:r>
              <a:rPr lang="en-GB" sz="4000" b="1" i="1" dirty="0" smtClean="0">
                <a:solidFill>
                  <a:srgbClr val="FF0055"/>
                </a:solidFill>
              </a:rPr>
              <a:t>“This </a:t>
            </a:r>
            <a:r>
              <a:rPr lang="en-GB" sz="4000" b="1" i="1" dirty="0">
                <a:solidFill>
                  <a:srgbClr val="FF0055"/>
                </a:solidFill>
              </a:rPr>
              <a:t>would be amazing but we could never do this because</a:t>
            </a:r>
            <a:r>
              <a:rPr lang="en-GB" sz="4000" b="1" i="1" dirty="0" smtClean="0">
                <a:solidFill>
                  <a:srgbClr val="FF0055"/>
                </a:solidFill>
              </a:rPr>
              <a:t>….” </a:t>
            </a:r>
            <a:endParaRPr lang="en-GB" sz="4000" b="1" dirty="0">
              <a:solidFill>
                <a:srgbClr val="FF0055"/>
              </a:solidFill>
            </a:endParaRPr>
          </a:p>
        </p:txBody>
      </p:sp>
      <p:sp>
        <p:nvSpPr>
          <p:cNvPr id="3" name="Rectangle 2"/>
          <p:cNvSpPr/>
          <p:nvPr/>
        </p:nvSpPr>
        <p:spPr>
          <a:xfrm>
            <a:off x="323850" y="1998695"/>
            <a:ext cx="4800600" cy="3416320"/>
          </a:xfrm>
          <a:prstGeom prst="rect">
            <a:avLst/>
          </a:prstGeom>
          <a:solidFill>
            <a:srgbClr val="D2D3D8">
              <a:alpha val="85000"/>
            </a:srgbClr>
          </a:solidFill>
        </p:spPr>
        <p:txBody>
          <a:bodyPr wrap="square">
            <a:spAutoFit/>
          </a:bodyPr>
          <a:lstStyle/>
          <a:p>
            <a:r>
              <a:rPr lang="en-GB" dirty="0"/>
              <a:t>The “because” ranges from “</a:t>
            </a:r>
            <a:r>
              <a:rPr lang="en-GB" i="1" dirty="0"/>
              <a:t>We cannot do this because we are too big/small, (not) creative, public, private, (not) listed, a special industry, have too many/few smart people, have not enough cash, have too much bureaucracy, are really flat and collaborative already” </a:t>
            </a:r>
            <a:r>
              <a:rPr lang="en-GB" dirty="0" smtClean="0"/>
              <a:t>and </a:t>
            </a:r>
            <a:r>
              <a:rPr lang="en-GB" dirty="0"/>
              <a:t>so on</a:t>
            </a:r>
            <a:r>
              <a:rPr lang="en-GB" dirty="0" smtClean="0"/>
              <a:t>.</a:t>
            </a:r>
          </a:p>
          <a:p>
            <a:endParaRPr lang="en-GB" dirty="0"/>
          </a:p>
          <a:p>
            <a:r>
              <a:rPr lang="en-GB" dirty="0" smtClean="0"/>
              <a:t>Yet, the </a:t>
            </a:r>
            <a:r>
              <a:rPr lang="en-GB" dirty="0"/>
              <a:t>case studies </a:t>
            </a:r>
            <a:r>
              <a:rPr lang="en-GB" dirty="0" smtClean="0"/>
              <a:t>presented here </a:t>
            </a:r>
            <a:r>
              <a:rPr lang="en-GB" dirty="0"/>
              <a:t>are </a:t>
            </a:r>
            <a:r>
              <a:rPr lang="en-GB" b="1" dirty="0" smtClean="0">
                <a:effectLst>
                  <a:outerShdw blurRad="38100" dist="38100" dir="2700000" algn="tl">
                    <a:srgbClr val="000000">
                      <a:alpha val="43137"/>
                    </a:srgbClr>
                  </a:outerShdw>
                </a:effectLst>
              </a:rPr>
              <a:t>all very </a:t>
            </a:r>
            <a:r>
              <a:rPr lang="en-GB" b="1" dirty="0">
                <a:effectLst>
                  <a:outerShdw blurRad="38100" dist="38100" dir="2700000" algn="tl">
                    <a:srgbClr val="000000">
                      <a:alpha val="43137"/>
                    </a:srgbClr>
                  </a:outerShdw>
                </a:effectLst>
              </a:rPr>
              <a:t>different organisation</a:t>
            </a:r>
            <a:r>
              <a:rPr lang="en-GB" dirty="0"/>
              <a:t>s. They are located in different parts of the world, have different sizes and different </a:t>
            </a:r>
            <a:r>
              <a:rPr lang="en-GB" dirty="0" smtClean="0"/>
              <a:t>purposes. </a:t>
            </a:r>
            <a:br>
              <a:rPr lang="en-GB" dirty="0" smtClean="0"/>
            </a:br>
            <a:endParaRPr lang="en-GB" dirty="0"/>
          </a:p>
        </p:txBody>
      </p:sp>
    </p:spTree>
    <p:extLst>
      <p:ext uri="{BB962C8B-B14F-4D97-AF65-F5344CB8AC3E}">
        <p14:creationId xmlns:p14="http://schemas.microsoft.com/office/powerpoint/2010/main" val="28868980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you eat an elephant?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48578"/>
            <a:ext cx="13303045" cy="7482132"/>
          </a:xfrm>
          <a:prstGeom prst="rect">
            <a:avLst/>
          </a:prstGeom>
        </p:spPr>
      </p:pic>
      <p:sp>
        <p:nvSpPr>
          <p:cNvPr id="4" name="TextBox 3"/>
          <p:cNvSpPr txBox="1"/>
          <p:nvPr/>
        </p:nvSpPr>
        <p:spPr>
          <a:xfrm>
            <a:off x="516484" y="633199"/>
            <a:ext cx="8411496" cy="1446550"/>
          </a:xfrm>
          <a:prstGeom prst="rect">
            <a:avLst/>
          </a:prstGeom>
          <a:solidFill>
            <a:srgbClr val="707070">
              <a:alpha val="50000"/>
            </a:srgbClr>
          </a:solidFill>
        </p:spPr>
        <p:txBody>
          <a:bodyPr wrap="square" rtlCol="0">
            <a:spAutoFit/>
          </a:bodyPr>
          <a:lstStyle/>
          <a:p>
            <a:r>
              <a:rPr lang="en-GB" sz="4400" dirty="0" smtClean="0">
                <a:solidFill>
                  <a:schemeClr val="bg1"/>
                </a:solidFill>
                <a:latin typeface="+mj-lt"/>
              </a:rPr>
              <a:t>How to you eat the transformation elephant?</a:t>
            </a:r>
            <a:endParaRPr lang="en-GB" sz="4400" dirty="0">
              <a:solidFill>
                <a:schemeClr val="bg1"/>
              </a:solidFill>
              <a:latin typeface="+mj-lt"/>
            </a:endParaRPr>
          </a:p>
        </p:txBody>
      </p:sp>
      <p:sp>
        <p:nvSpPr>
          <p:cNvPr id="5" name="Rectangle 4"/>
          <p:cNvSpPr/>
          <p:nvPr/>
        </p:nvSpPr>
        <p:spPr>
          <a:xfrm>
            <a:off x="516484" y="2270132"/>
            <a:ext cx="8411496" cy="4524315"/>
          </a:xfrm>
          <a:prstGeom prst="rect">
            <a:avLst/>
          </a:prstGeom>
          <a:solidFill>
            <a:srgbClr val="757575">
              <a:alpha val="70000"/>
            </a:srgbClr>
          </a:solidFill>
        </p:spPr>
        <p:txBody>
          <a:bodyPr wrap="square" numCol="2" spcCol="180000">
            <a:spAutoFit/>
          </a:bodyPr>
          <a:lstStyle/>
          <a:p>
            <a:r>
              <a:rPr lang="en-GB" dirty="0">
                <a:solidFill>
                  <a:schemeClr val="bg1"/>
                </a:solidFill>
              </a:rPr>
              <a:t>Interestingly enough, these organisations </a:t>
            </a:r>
            <a:r>
              <a:rPr lang="en-GB" dirty="0" smtClean="0">
                <a:solidFill>
                  <a:schemeClr val="bg1"/>
                </a:solidFill>
              </a:rPr>
              <a:t>did </a:t>
            </a:r>
            <a:r>
              <a:rPr lang="en-GB" b="1" dirty="0" smtClean="0">
                <a:solidFill>
                  <a:schemeClr val="bg1"/>
                </a:solidFill>
                <a:effectLst>
                  <a:outerShdw blurRad="38100" dist="38100" dir="2700000" algn="tl">
                    <a:srgbClr val="000000">
                      <a:alpha val="43137"/>
                    </a:srgbClr>
                  </a:outerShdw>
                </a:effectLst>
              </a:rPr>
              <a:t>not </a:t>
            </a:r>
            <a:r>
              <a:rPr lang="en-GB" b="1" dirty="0">
                <a:solidFill>
                  <a:schemeClr val="bg1"/>
                </a:solidFill>
                <a:effectLst>
                  <a:outerShdw blurRad="38100" dist="38100" dir="2700000" algn="tl">
                    <a:srgbClr val="000000">
                      <a:alpha val="43137"/>
                    </a:srgbClr>
                  </a:outerShdw>
                </a:effectLst>
              </a:rPr>
              <a:t>announce </a:t>
            </a:r>
            <a:r>
              <a:rPr lang="en-GB" dirty="0">
                <a:solidFill>
                  <a:schemeClr val="bg1"/>
                </a:solidFill>
              </a:rPr>
              <a:t>big “culture transformation” exercises. </a:t>
            </a:r>
            <a:r>
              <a:rPr lang="en-GB" dirty="0" smtClean="0">
                <a:solidFill>
                  <a:schemeClr val="bg1"/>
                </a:solidFill>
              </a:rPr>
              <a:t>While the call on experts for specific aspects, they </a:t>
            </a:r>
            <a:r>
              <a:rPr lang="en-GB" dirty="0">
                <a:solidFill>
                  <a:schemeClr val="bg1"/>
                </a:solidFill>
              </a:rPr>
              <a:t>do not call it reams of external consultants to design the organisation for </a:t>
            </a:r>
            <a:r>
              <a:rPr lang="en-GB" dirty="0" smtClean="0">
                <a:solidFill>
                  <a:schemeClr val="bg1"/>
                </a:solidFill>
              </a:rPr>
              <a:t>them. They </a:t>
            </a:r>
            <a:r>
              <a:rPr lang="en-GB" dirty="0">
                <a:solidFill>
                  <a:schemeClr val="bg1"/>
                </a:solidFill>
              </a:rPr>
              <a:t>don’t devise change strategies and do not roll out phased improvement plans.</a:t>
            </a:r>
          </a:p>
          <a:p>
            <a:endParaRPr lang="en-GB" dirty="0">
              <a:solidFill>
                <a:schemeClr val="bg1"/>
              </a:solidFill>
            </a:endParaRPr>
          </a:p>
          <a:p>
            <a:r>
              <a:rPr lang="en-GB" dirty="0" smtClean="0">
                <a:solidFill>
                  <a:schemeClr val="bg1"/>
                </a:solidFill>
              </a:rPr>
              <a:t>None </a:t>
            </a:r>
            <a:r>
              <a:rPr lang="en-GB" dirty="0">
                <a:solidFill>
                  <a:schemeClr val="bg1"/>
                </a:solidFill>
              </a:rPr>
              <a:t>of these organisations followed a pre-defined path. They </a:t>
            </a:r>
            <a:r>
              <a:rPr lang="en-GB" b="1" dirty="0">
                <a:solidFill>
                  <a:schemeClr val="bg1"/>
                </a:solidFill>
                <a:effectLst>
                  <a:outerShdw blurRad="38100" dist="38100" dir="2700000" algn="tl">
                    <a:srgbClr val="000000">
                      <a:alpha val="43137"/>
                    </a:srgbClr>
                  </a:outerShdw>
                </a:effectLst>
              </a:rPr>
              <a:t>did not have a </a:t>
            </a:r>
            <a:r>
              <a:rPr lang="en-GB" b="1" dirty="0" smtClean="0">
                <a:solidFill>
                  <a:schemeClr val="bg1"/>
                </a:solidFill>
                <a:effectLst>
                  <a:outerShdw blurRad="38100" dist="38100" dir="2700000" algn="tl">
                    <a:srgbClr val="000000">
                      <a:alpha val="43137"/>
                    </a:srgbClr>
                  </a:outerShdw>
                </a:effectLst>
              </a:rPr>
              <a:t>blueprint,</a:t>
            </a:r>
            <a:r>
              <a:rPr lang="en-GB" dirty="0" smtClean="0">
                <a:solidFill>
                  <a:schemeClr val="bg1"/>
                </a:solidFill>
              </a:rPr>
              <a:t> model or tried and tested methodology. </a:t>
            </a:r>
          </a:p>
          <a:p>
            <a:endParaRPr lang="en-GB" dirty="0">
              <a:solidFill>
                <a:schemeClr val="bg1"/>
              </a:solidFill>
            </a:endParaRPr>
          </a:p>
          <a:p>
            <a:endParaRPr lang="en-GB" dirty="0" smtClean="0">
              <a:solidFill>
                <a:schemeClr val="bg1"/>
              </a:solidFill>
            </a:endParaRPr>
          </a:p>
          <a:p>
            <a:endParaRPr lang="en-GB" dirty="0" smtClean="0">
              <a:solidFill>
                <a:schemeClr val="bg1"/>
              </a:solidFill>
            </a:endParaRPr>
          </a:p>
          <a:p>
            <a:r>
              <a:rPr lang="en-GB" dirty="0" smtClean="0">
                <a:solidFill>
                  <a:schemeClr val="bg1"/>
                </a:solidFill>
              </a:rPr>
              <a:t>They didn’t </a:t>
            </a:r>
            <a:r>
              <a:rPr lang="en-GB" dirty="0">
                <a:solidFill>
                  <a:schemeClr val="bg1"/>
                </a:solidFill>
              </a:rPr>
              <a:t>even rely on </a:t>
            </a:r>
            <a:r>
              <a:rPr lang="en-GB" b="1" dirty="0">
                <a:solidFill>
                  <a:schemeClr val="bg1"/>
                </a:solidFill>
                <a:effectLst>
                  <a:outerShdw blurRad="38100" dist="38100" dir="2700000" algn="tl">
                    <a:srgbClr val="000000">
                      <a:alpha val="43137"/>
                    </a:srgbClr>
                  </a:outerShdw>
                </a:effectLst>
              </a:rPr>
              <a:t>best practices </a:t>
            </a:r>
            <a:r>
              <a:rPr lang="en-GB" dirty="0">
                <a:solidFill>
                  <a:schemeClr val="bg1"/>
                </a:solidFill>
              </a:rPr>
              <a:t>– because best practices would tell them everything they </a:t>
            </a:r>
            <a:r>
              <a:rPr lang="en-GB" dirty="0" smtClean="0">
                <a:solidFill>
                  <a:schemeClr val="bg1"/>
                </a:solidFill>
              </a:rPr>
              <a:t>wanted to do </a:t>
            </a:r>
            <a:r>
              <a:rPr lang="en-GB" dirty="0">
                <a:solidFill>
                  <a:schemeClr val="bg1"/>
                </a:solidFill>
              </a:rPr>
              <a:t>is wrong</a:t>
            </a:r>
            <a:r>
              <a:rPr lang="en-GB" dirty="0" smtClean="0">
                <a:solidFill>
                  <a:schemeClr val="bg1"/>
                </a:solidFill>
              </a:rPr>
              <a:t>.</a:t>
            </a:r>
          </a:p>
          <a:p>
            <a:r>
              <a:rPr lang="en-GB" dirty="0" smtClean="0">
                <a:solidFill>
                  <a:schemeClr val="bg1"/>
                </a:solidFill>
              </a:rPr>
              <a:t>Instead, these and many other organizations are </a:t>
            </a:r>
            <a:r>
              <a:rPr lang="en-GB" b="1" dirty="0" smtClean="0">
                <a:solidFill>
                  <a:srgbClr val="FF0066"/>
                </a:solidFill>
                <a:effectLst>
                  <a:outerShdw blurRad="38100" dist="38100" dir="2700000" algn="tl">
                    <a:srgbClr val="000000">
                      <a:alpha val="43137"/>
                    </a:srgbClr>
                  </a:outerShdw>
                </a:effectLst>
              </a:rPr>
              <a:t>prototyped*</a:t>
            </a:r>
            <a:r>
              <a:rPr lang="en-GB" dirty="0" smtClean="0">
                <a:solidFill>
                  <a:schemeClr val="bg1"/>
                </a:solidFill>
              </a:rPr>
              <a:t> their way into their current (and continuously evolving)  form.</a:t>
            </a:r>
          </a:p>
          <a:p>
            <a:endParaRPr lang="en-GB" dirty="0" smtClean="0">
              <a:solidFill>
                <a:schemeClr val="bg1"/>
              </a:solidFill>
            </a:endParaRPr>
          </a:p>
          <a:p>
            <a:r>
              <a:rPr lang="en-GB" b="1" i="1" dirty="0" smtClean="0">
                <a:solidFill>
                  <a:schemeClr val="bg1"/>
                </a:solidFill>
                <a:effectLst>
                  <a:outerShdw blurRad="38100" dist="38100" dir="2700000" algn="tl">
                    <a:srgbClr val="000000">
                      <a:alpha val="43137"/>
                    </a:srgbClr>
                  </a:outerShdw>
                </a:effectLst>
              </a:rPr>
              <a:t>*Prototyping: undertaking small, low cost, </a:t>
            </a:r>
            <a:r>
              <a:rPr lang="en-GB" b="1" i="1" smtClean="0">
                <a:solidFill>
                  <a:schemeClr val="bg1"/>
                </a:solidFill>
                <a:effectLst>
                  <a:outerShdw blurRad="38100" dist="38100" dir="2700000" algn="tl">
                    <a:srgbClr val="000000">
                      <a:alpha val="43137"/>
                    </a:srgbClr>
                  </a:outerShdw>
                </a:effectLst>
              </a:rPr>
              <a:t>low risk** </a:t>
            </a:r>
            <a:r>
              <a:rPr lang="en-GB" b="1" i="1" dirty="0" smtClean="0">
                <a:solidFill>
                  <a:schemeClr val="bg1"/>
                </a:solidFill>
                <a:effectLst>
                  <a:outerShdw blurRad="38100" dist="38100" dir="2700000" algn="tl">
                    <a:srgbClr val="000000">
                      <a:alpha val="43137"/>
                    </a:srgbClr>
                  </a:outerShdw>
                </a:effectLst>
              </a:rPr>
              <a:t>experiments to test out assumptions, seek answers, hone proposed solutions and embed changed behaviours for continuous improvement, learning and development. </a:t>
            </a:r>
            <a:endParaRPr lang="en-GB" b="1" i="1" dirty="0">
              <a:solidFill>
                <a:schemeClr val="bg1"/>
              </a:solidFill>
              <a:effectLst>
                <a:outerShdw blurRad="38100" dist="38100" dir="2700000" algn="tl">
                  <a:srgbClr val="000000">
                    <a:alpha val="43137"/>
                  </a:srgbClr>
                </a:outerShdw>
              </a:effectLst>
            </a:endParaRPr>
          </a:p>
          <a:p>
            <a:endParaRPr lang="en-GB" dirty="0" smtClean="0">
              <a:solidFill>
                <a:schemeClr val="bg1"/>
              </a:solidFill>
            </a:endParaRPr>
          </a:p>
          <a:p>
            <a:endParaRPr lang="en-GB" dirty="0">
              <a:solidFill>
                <a:schemeClr val="bg1"/>
              </a:solidFill>
            </a:endParaRPr>
          </a:p>
        </p:txBody>
      </p:sp>
      <p:sp>
        <p:nvSpPr>
          <p:cNvPr id="6" name="TextBox 5"/>
          <p:cNvSpPr txBox="1"/>
          <p:nvPr/>
        </p:nvSpPr>
        <p:spPr>
          <a:xfrm>
            <a:off x="516484" y="6268036"/>
            <a:ext cx="11325746" cy="523220"/>
          </a:xfrm>
          <a:prstGeom prst="rect">
            <a:avLst/>
          </a:prstGeom>
          <a:solidFill>
            <a:srgbClr val="707070">
              <a:alpha val="70000"/>
            </a:srgbClr>
          </a:solidFill>
        </p:spPr>
        <p:txBody>
          <a:bodyPr wrap="square" rtlCol="0">
            <a:spAutoFit/>
          </a:bodyPr>
          <a:lstStyle/>
          <a:p>
            <a:r>
              <a:rPr lang="en-GB" sz="1400" dirty="0" smtClean="0">
                <a:solidFill>
                  <a:schemeClr val="bg1"/>
                </a:solidFill>
              </a:rPr>
              <a:t>**sometimes, some organisations took what appears great risks to the outside, like removing clocking-in machines in FAVI, yet it was a controlled, low cost experiment that paid more than off!</a:t>
            </a:r>
            <a:endParaRPr lang="en-GB" sz="1400" dirty="0">
              <a:solidFill>
                <a:schemeClr val="bg1"/>
              </a:solidFill>
            </a:endParaRPr>
          </a:p>
        </p:txBody>
      </p:sp>
    </p:spTree>
    <p:extLst>
      <p:ext uri="{BB962C8B-B14F-4D97-AF65-F5344CB8AC3E}">
        <p14:creationId xmlns:p14="http://schemas.microsoft.com/office/powerpoint/2010/main" val="3091316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4059" y="350057"/>
            <a:ext cx="10806664" cy="1446550"/>
          </a:xfrm>
          <a:prstGeom prst="rect">
            <a:avLst/>
          </a:prstGeom>
          <a:solidFill>
            <a:srgbClr val="EFD5CE">
              <a:alpha val="70000"/>
            </a:srgbClr>
          </a:solidFill>
        </p:spPr>
        <p:txBody>
          <a:bodyPr wrap="square" rtlCol="0">
            <a:spAutoFit/>
          </a:bodyPr>
          <a:lstStyle/>
          <a:p>
            <a:r>
              <a:rPr lang="en-GB" sz="4400" dirty="0">
                <a:latin typeface="+mj-lt"/>
              </a:rPr>
              <a:t>Prototyping allows you to experiment, evaluate, learn, refine and adapt. </a:t>
            </a:r>
          </a:p>
        </p:txBody>
      </p:sp>
      <p:sp>
        <p:nvSpPr>
          <p:cNvPr id="3" name="Rectangle 2"/>
          <p:cNvSpPr/>
          <p:nvPr/>
        </p:nvSpPr>
        <p:spPr>
          <a:xfrm>
            <a:off x="874058" y="1987494"/>
            <a:ext cx="4863065" cy="3970318"/>
          </a:xfrm>
          <a:prstGeom prst="rect">
            <a:avLst/>
          </a:prstGeom>
          <a:solidFill>
            <a:srgbClr val="EFD5CE">
              <a:alpha val="70000"/>
            </a:srgbClr>
          </a:solidFill>
        </p:spPr>
        <p:txBody>
          <a:bodyPr wrap="square">
            <a:spAutoFit/>
          </a:bodyPr>
          <a:lstStyle/>
          <a:p>
            <a:r>
              <a:rPr lang="en-GB" dirty="0"/>
              <a:t>Prototyping is an essential form of </a:t>
            </a:r>
            <a:r>
              <a:rPr lang="en-GB" b="1" dirty="0">
                <a:effectLst>
                  <a:outerShdw blurRad="38100" dist="38100" dir="2700000" algn="tl">
                    <a:srgbClr val="000000">
                      <a:alpha val="43137"/>
                    </a:srgbClr>
                  </a:outerShdw>
                </a:effectLst>
              </a:rPr>
              <a:t>action based </a:t>
            </a:r>
            <a:r>
              <a:rPr lang="en-GB" b="1" dirty="0" smtClean="0">
                <a:effectLst>
                  <a:outerShdw blurRad="38100" dist="38100" dir="2700000" algn="tl">
                    <a:srgbClr val="000000">
                      <a:alpha val="43137"/>
                    </a:srgbClr>
                  </a:outerShdw>
                </a:effectLst>
              </a:rPr>
              <a:t>learning.</a:t>
            </a:r>
            <a:r>
              <a:rPr lang="en-GB" dirty="0" smtClean="0"/>
              <a:t> It enables teams </a:t>
            </a:r>
            <a:r>
              <a:rPr lang="en-GB" dirty="0"/>
              <a:t>to </a:t>
            </a:r>
            <a:r>
              <a:rPr lang="en-GB" dirty="0" smtClean="0"/>
              <a:t>develop, test, </a:t>
            </a:r>
            <a:r>
              <a:rPr lang="en-GB" dirty="0"/>
              <a:t>and </a:t>
            </a:r>
            <a:r>
              <a:rPr lang="en-GB" dirty="0" smtClean="0"/>
              <a:t>improve different aspects of issues and </a:t>
            </a:r>
            <a:r>
              <a:rPr lang="en-GB" dirty="0"/>
              <a:t>ideas </a:t>
            </a:r>
            <a:r>
              <a:rPr lang="en-GB" dirty="0" smtClean="0"/>
              <a:t>for solutions at </a:t>
            </a:r>
            <a:r>
              <a:rPr lang="en-GB" dirty="0"/>
              <a:t>an early </a:t>
            </a:r>
            <a:r>
              <a:rPr lang="en-GB" dirty="0" smtClean="0"/>
              <a:t>stage, before committing large-scale resources, disrupting large parts of the organisation or incurring greater risks. </a:t>
            </a:r>
          </a:p>
          <a:p>
            <a:r>
              <a:rPr lang="en-GB" dirty="0" smtClean="0"/>
              <a:t/>
            </a:r>
            <a:br>
              <a:rPr lang="en-GB" dirty="0" smtClean="0"/>
            </a:br>
            <a:r>
              <a:rPr lang="en-GB" dirty="0" smtClean="0"/>
              <a:t>Prototyping ensures assumptions are tested, solutions are tailored and people are bought into them.</a:t>
            </a:r>
          </a:p>
          <a:p>
            <a:endParaRPr lang="en-GB" dirty="0" smtClean="0"/>
          </a:p>
          <a:p>
            <a:r>
              <a:rPr lang="en-GB" dirty="0" smtClean="0"/>
              <a:t>The </a:t>
            </a:r>
            <a:r>
              <a:rPr lang="en-GB" b="1" dirty="0" smtClean="0">
                <a:effectLst>
                  <a:outerShdw blurRad="38100" dist="38100" dir="2700000" algn="tl">
                    <a:srgbClr val="000000">
                      <a:alpha val="43137"/>
                    </a:srgbClr>
                  </a:outerShdw>
                </a:effectLst>
              </a:rPr>
              <a:t>low-fidelity, playful and iterative </a:t>
            </a:r>
            <a:r>
              <a:rPr lang="en-GB" dirty="0" smtClean="0"/>
              <a:t>aspect of prototyping avoids emotional attachment to a particular solution (aka “pet projects”). </a:t>
            </a:r>
          </a:p>
        </p:txBody>
      </p:sp>
      <p:sp>
        <p:nvSpPr>
          <p:cNvPr id="4" name="Rectangle 3"/>
          <p:cNvSpPr/>
          <p:nvPr/>
        </p:nvSpPr>
        <p:spPr>
          <a:xfrm>
            <a:off x="6253316" y="1987494"/>
            <a:ext cx="5427407" cy="2862322"/>
          </a:xfrm>
          <a:prstGeom prst="rect">
            <a:avLst/>
          </a:prstGeom>
          <a:solidFill>
            <a:srgbClr val="EFD5CE">
              <a:alpha val="70000"/>
            </a:srgbClr>
          </a:solidFill>
        </p:spPr>
        <p:txBody>
          <a:bodyPr wrap="square">
            <a:spAutoFit/>
          </a:bodyPr>
          <a:lstStyle/>
          <a:p>
            <a:r>
              <a:rPr lang="en-GB" b="1" dirty="0" smtClean="0">
                <a:effectLst>
                  <a:outerShdw blurRad="38100" dist="38100" dir="2700000" algn="tl">
                    <a:srgbClr val="000000">
                      <a:alpha val="43137"/>
                    </a:srgbClr>
                  </a:outerShdw>
                </a:effectLst>
              </a:rPr>
              <a:t>Prototyping </a:t>
            </a:r>
            <a:r>
              <a:rPr lang="en-GB" b="1" dirty="0">
                <a:effectLst>
                  <a:outerShdw blurRad="38100" dist="38100" dir="2700000" algn="tl">
                    <a:srgbClr val="000000">
                      <a:alpha val="43137"/>
                    </a:srgbClr>
                  </a:outerShdw>
                </a:effectLst>
              </a:rPr>
              <a:t>works because:</a:t>
            </a:r>
          </a:p>
          <a:p>
            <a:pPr marL="285750" indent="-285750">
              <a:buFont typeface="Arial" panose="020B0604020202020204" pitchFamily="34" charset="0"/>
              <a:buChar char="•"/>
            </a:pPr>
            <a:r>
              <a:rPr lang="en-GB" dirty="0"/>
              <a:t>It removes the pressure to get everything right </a:t>
            </a:r>
            <a:r>
              <a:rPr lang="en-GB" dirty="0" smtClean="0"/>
              <a:t>in one go</a:t>
            </a:r>
            <a:endParaRPr lang="en-GB" dirty="0"/>
          </a:p>
          <a:p>
            <a:pPr marL="285750" indent="-285750">
              <a:buFont typeface="Arial" panose="020B0604020202020204" pitchFamily="34" charset="0"/>
              <a:buChar char="•"/>
            </a:pPr>
            <a:r>
              <a:rPr lang="en-GB" dirty="0"/>
              <a:t>It allows greater stakeholder involvement at earlier stages</a:t>
            </a:r>
          </a:p>
          <a:p>
            <a:pPr marL="285750" indent="-285750">
              <a:buFont typeface="Arial" panose="020B0604020202020204" pitchFamily="34" charset="0"/>
              <a:buChar char="•"/>
            </a:pPr>
            <a:r>
              <a:rPr lang="en-GB" dirty="0"/>
              <a:t>It involved less time, costs or risks than piloting</a:t>
            </a:r>
          </a:p>
          <a:p>
            <a:pPr marL="285750" indent="-285750">
              <a:buFont typeface="Arial" panose="020B0604020202020204" pitchFamily="34" charset="0"/>
              <a:buChar char="•"/>
            </a:pPr>
            <a:r>
              <a:rPr lang="en-GB" dirty="0"/>
              <a:t>It enables learning by doing and evolution of ideas.</a:t>
            </a:r>
          </a:p>
          <a:p>
            <a:pPr marL="285750" indent="-285750">
              <a:buFont typeface="Arial" panose="020B0604020202020204" pitchFamily="34" charset="0"/>
              <a:buChar char="•"/>
            </a:pPr>
            <a:r>
              <a:rPr lang="en-GB" dirty="0"/>
              <a:t>It gives permission to explore changes through “playing” without the seriousness of committing</a:t>
            </a:r>
            <a:r>
              <a:rPr lang="en-GB" dirty="0" smtClean="0"/>
              <a:t>.</a:t>
            </a:r>
          </a:p>
          <a:p>
            <a:pPr marL="285750" indent="-285750">
              <a:buFont typeface="Arial" panose="020B0604020202020204" pitchFamily="34" charset="0"/>
              <a:buChar char="•"/>
            </a:pPr>
            <a:r>
              <a:rPr lang="en-GB" dirty="0" smtClean="0"/>
              <a:t>It creates shared understanding.</a:t>
            </a:r>
            <a:endParaRPr lang="en-GB" dirty="0"/>
          </a:p>
        </p:txBody>
      </p:sp>
    </p:spTree>
    <p:extLst>
      <p:ext uri="{BB962C8B-B14F-4D97-AF65-F5344CB8AC3E}">
        <p14:creationId xmlns:p14="http://schemas.microsoft.com/office/powerpoint/2010/main" val="42023874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31221" y="0"/>
            <a:ext cx="13723221" cy="10455787"/>
          </a:xfrm>
          <a:prstGeom prst="rect">
            <a:avLst/>
          </a:prstGeom>
        </p:spPr>
      </p:pic>
      <p:sp>
        <p:nvSpPr>
          <p:cNvPr id="2" name="Title 1"/>
          <p:cNvSpPr>
            <a:spLocks noGrp="1"/>
          </p:cNvSpPr>
          <p:nvPr>
            <p:ph type="title"/>
          </p:nvPr>
        </p:nvSpPr>
        <p:spPr>
          <a:xfrm>
            <a:off x="-876300" y="365125"/>
            <a:ext cx="13639800" cy="815975"/>
          </a:xfrm>
          <a:solidFill>
            <a:srgbClr val="1F1F1E">
              <a:alpha val="67000"/>
            </a:srgbClr>
          </a:solidFill>
        </p:spPr>
        <p:txBody>
          <a:bodyPr/>
          <a:lstStyle/>
          <a:p>
            <a:pPr algn="ctr"/>
            <a:r>
              <a:rPr lang="en-GB" dirty="0">
                <a:solidFill>
                  <a:schemeClr val="bg1"/>
                </a:solidFill>
              </a:rPr>
              <a:t>S</a:t>
            </a:r>
            <a:r>
              <a:rPr lang="en-GB" dirty="0" smtClean="0">
                <a:solidFill>
                  <a:schemeClr val="bg1"/>
                </a:solidFill>
              </a:rPr>
              <a:t>uccessful prototyping for transformation</a:t>
            </a:r>
            <a:endParaRPr lang="en-GB" dirty="0">
              <a:solidFill>
                <a:schemeClr val="bg1"/>
              </a:solidFill>
            </a:endParaRPr>
          </a:p>
        </p:txBody>
      </p:sp>
      <p:sp>
        <p:nvSpPr>
          <p:cNvPr id="4" name="TextBox 3"/>
          <p:cNvSpPr txBox="1"/>
          <p:nvPr/>
        </p:nvSpPr>
        <p:spPr>
          <a:xfrm>
            <a:off x="847271" y="1539421"/>
            <a:ext cx="10560957" cy="3416320"/>
          </a:xfrm>
          <a:prstGeom prst="rect">
            <a:avLst/>
          </a:prstGeom>
          <a:solidFill>
            <a:srgbClr val="1F1F1E">
              <a:alpha val="67000"/>
            </a:srgbClr>
          </a:solidFill>
        </p:spPr>
        <p:txBody>
          <a:bodyPr wrap="square" lIns="360000" rIns="360000" rtlCol="0">
            <a:spAutoFit/>
          </a:bodyPr>
          <a:lstStyle/>
          <a:p>
            <a:pPr marL="342900" indent="-342900">
              <a:buFont typeface="+mj-lt"/>
              <a:buAutoNum type="arabicPeriod"/>
            </a:pPr>
            <a:r>
              <a:rPr lang="en-GB" dirty="0" smtClean="0">
                <a:solidFill>
                  <a:schemeClr val="bg1"/>
                </a:solidFill>
              </a:rPr>
              <a:t>Define your pain-point: what issue do you want to address? </a:t>
            </a:r>
          </a:p>
          <a:p>
            <a:pPr marL="342900" indent="-342900">
              <a:buFont typeface="+mj-lt"/>
              <a:buAutoNum type="arabicPeriod"/>
            </a:pPr>
            <a:r>
              <a:rPr lang="en-GB" dirty="0" smtClean="0">
                <a:solidFill>
                  <a:schemeClr val="bg1"/>
                </a:solidFill>
              </a:rPr>
              <a:t>Develop real insight and empathy into who is affected, how are they affected, why does it matter and how do they react? </a:t>
            </a:r>
            <a:br>
              <a:rPr lang="en-GB" dirty="0" smtClean="0">
                <a:solidFill>
                  <a:schemeClr val="bg1"/>
                </a:solidFill>
              </a:rPr>
            </a:br>
            <a:r>
              <a:rPr lang="en-GB" i="1" dirty="0" smtClean="0">
                <a:solidFill>
                  <a:schemeClr val="bg1"/>
                </a:solidFill>
              </a:rPr>
              <a:t>Don’t assume – ask, observe, interview, survey!</a:t>
            </a:r>
          </a:p>
          <a:p>
            <a:pPr marL="342900" indent="-342900">
              <a:buFont typeface="+mj-lt"/>
              <a:buAutoNum type="arabicPeriod"/>
            </a:pPr>
            <a:r>
              <a:rPr lang="en-GB" dirty="0" smtClean="0">
                <a:solidFill>
                  <a:schemeClr val="bg1"/>
                </a:solidFill>
              </a:rPr>
              <a:t>Develop some rough proposals with a core group. Go cross-functional and ideally cross-hierarchical. </a:t>
            </a:r>
            <a:br>
              <a:rPr lang="en-GB" dirty="0" smtClean="0">
                <a:solidFill>
                  <a:schemeClr val="bg1"/>
                </a:solidFill>
              </a:rPr>
            </a:br>
            <a:r>
              <a:rPr lang="en-GB" i="1" dirty="0" smtClean="0">
                <a:solidFill>
                  <a:schemeClr val="bg1"/>
                </a:solidFill>
              </a:rPr>
              <a:t>Keep this group small initially, but prepare to go wider with every iteration</a:t>
            </a:r>
          </a:p>
          <a:p>
            <a:pPr marL="342900" indent="-342900">
              <a:buFont typeface="+mj-lt"/>
              <a:buAutoNum type="arabicPeriod"/>
            </a:pPr>
            <a:r>
              <a:rPr lang="en-GB" dirty="0" smtClean="0">
                <a:solidFill>
                  <a:schemeClr val="bg1"/>
                </a:solidFill>
              </a:rPr>
              <a:t>Start quickly – don’t get bogged down in theorizing, pick a few ideas for solutions and start to create prototypes. </a:t>
            </a:r>
            <a:br>
              <a:rPr lang="en-GB" dirty="0" smtClean="0">
                <a:solidFill>
                  <a:schemeClr val="bg1"/>
                </a:solidFill>
              </a:rPr>
            </a:br>
            <a:r>
              <a:rPr lang="en-GB" i="1" dirty="0" smtClean="0">
                <a:solidFill>
                  <a:schemeClr val="bg1"/>
                </a:solidFill>
              </a:rPr>
              <a:t>Good prototypes seek to answers to few, specific questions. Consider the context &amp; define how you will get feedback on those – don’t go to broad</a:t>
            </a:r>
          </a:p>
          <a:p>
            <a:pPr marL="342900" indent="-342900">
              <a:buFont typeface="+mj-lt"/>
              <a:buAutoNum type="arabicPeriod"/>
            </a:pPr>
            <a:r>
              <a:rPr lang="en-GB" dirty="0" smtClean="0">
                <a:solidFill>
                  <a:schemeClr val="bg1"/>
                </a:solidFill>
              </a:rPr>
              <a:t>Facilitate, capture and integrate feedback. </a:t>
            </a:r>
          </a:p>
          <a:p>
            <a:pPr marL="342900" indent="-342900">
              <a:buFont typeface="+mj-lt"/>
              <a:buAutoNum type="arabicPeriod"/>
            </a:pPr>
            <a:r>
              <a:rPr lang="en-GB" dirty="0" smtClean="0">
                <a:solidFill>
                  <a:schemeClr val="bg1"/>
                </a:solidFill>
              </a:rPr>
              <a:t>Iterate and scale to the next level. </a:t>
            </a:r>
          </a:p>
        </p:txBody>
      </p:sp>
    </p:spTree>
    <p:extLst>
      <p:ext uri="{BB962C8B-B14F-4D97-AF65-F5344CB8AC3E}">
        <p14:creationId xmlns:p14="http://schemas.microsoft.com/office/powerpoint/2010/main" val="19477855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3637" y="-2024216"/>
            <a:ext cx="12519274" cy="9389456"/>
          </a:xfrm>
          <a:prstGeom prst="rect">
            <a:avLst/>
          </a:prstGeom>
        </p:spPr>
      </p:pic>
      <p:sp>
        <p:nvSpPr>
          <p:cNvPr id="2" name="Title 1"/>
          <p:cNvSpPr>
            <a:spLocks noGrp="1"/>
          </p:cNvSpPr>
          <p:nvPr>
            <p:ph type="title"/>
          </p:nvPr>
        </p:nvSpPr>
        <p:spPr>
          <a:xfrm>
            <a:off x="-876300" y="365125"/>
            <a:ext cx="13639800" cy="815975"/>
          </a:xfrm>
          <a:solidFill>
            <a:srgbClr val="1F1F1E">
              <a:alpha val="67000"/>
            </a:srgbClr>
          </a:solidFill>
        </p:spPr>
        <p:txBody>
          <a:bodyPr/>
          <a:lstStyle/>
          <a:p>
            <a:pPr algn="ctr"/>
            <a:r>
              <a:rPr lang="en-GB" dirty="0" smtClean="0">
                <a:solidFill>
                  <a:schemeClr val="bg1"/>
                </a:solidFill>
              </a:rPr>
              <a:t>Physical prototypes are:</a:t>
            </a:r>
            <a:endParaRPr lang="en-GB" dirty="0">
              <a:solidFill>
                <a:schemeClr val="bg1"/>
              </a:solidFill>
            </a:endParaRPr>
          </a:p>
        </p:txBody>
      </p:sp>
      <p:sp>
        <p:nvSpPr>
          <p:cNvPr id="5" name="Rectangle 4"/>
          <p:cNvSpPr/>
          <p:nvPr/>
        </p:nvSpPr>
        <p:spPr>
          <a:xfrm>
            <a:off x="897039" y="1546225"/>
            <a:ext cx="10397921" cy="3693319"/>
          </a:xfrm>
          <a:prstGeom prst="rect">
            <a:avLst/>
          </a:prstGeom>
          <a:solidFill>
            <a:srgbClr val="1F1F1E">
              <a:alpha val="67000"/>
            </a:srgbClr>
          </a:solidFill>
        </p:spPr>
        <p:txBody>
          <a:bodyPr wrap="none" numCol="2" spcCol="72000">
            <a:spAutoFit/>
          </a:bodyPr>
          <a:lstStyle/>
          <a:p>
            <a:pPr marL="285750" indent="-285750">
              <a:buFont typeface="Arial" panose="020B0604020202020204" pitchFamily="34" charset="0"/>
              <a:buChar char="•"/>
            </a:pPr>
            <a:r>
              <a:rPr lang="en-GB" b="1" dirty="0" smtClean="0">
                <a:solidFill>
                  <a:schemeClr val="bg1"/>
                </a:solidFill>
              </a:rPr>
              <a:t>Physical models</a:t>
            </a:r>
            <a:r>
              <a:rPr lang="en-GB" dirty="0" smtClean="0">
                <a:solidFill>
                  <a:schemeClr val="bg1"/>
                </a:solidFill>
              </a:rPr>
              <a:t>: paper, cardboard, sticks, Lego, - anything to create a physical representation of the idea that can be evolved over time</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b="1" dirty="0" smtClean="0">
                <a:solidFill>
                  <a:schemeClr val="bg1"/>
                </a:solidFill>
              </a:rPr>
              <a:t>Mock ups</a:t>
            </a:r>
            <a:r>
              <a:rPr lang="en-GB" dirty="0" smtClean="0">
                <a:solidFill>
                  <a:schemeClr val="bg1"/>
                </a:solidFill>
              </a:rPr>
              <a:t>: low fidelity, e.g. of digital tools, with simple sketches instead of coding. </a:t>
            </a:r>
          </a:p>
          <a:p>
            <a:pPr marL="285750" indent="-285750">
              <a:buFont typeface="Arial" panose="020B0604020202020204" pitchFamily="34" charset="0"/>
              <a:buChar char="•"/>
            </a:pPr>
            <a:endParaRPr lang="en-GB" dirty="0" smtClean="0">
              <a:solidFill>
                <a:schemeClr val="bg1"/>
              </a:solidFill>
            </a:endParaRPr>
          </a:p>
          <a:p>
            <a:pPr marL="285750" indent="-285750">
              <a:buFont typeface="Arial" panose="020B0604020202020204" pitchFamily="34" charset="0"/>
              <a:buChar char="•"/>
            </a:pPr>
            <a:r>
              <a:rPr lang="en-GB" dirty="0" smtClean="0">
                <a:solidFill>
                  <a:schemeClr val="bg1"/>
                </a:solidFill>
              </a:rPr>
              <a:t>Storytelling: create personas that tell the story of the issue, the solution or the future. Write it as a news story, job description, research insight. Share is with others as if it was real. </a:t>
            </a:r>
          </a:p>
          <a:p>
            <a:pPr marL="285750" indent="-285750">
              <a:buFont typeface="Arial" panose="020B0604020202020204" pitchFamily="34" charset="0"/>
              <a:buChar char="•"/>
            </a:pPr>
            <a:endParaRPr lang="en-GB" dirty="0" smtClean="0">
              <a:solidFill>
                <a:schemeClr val="bg1"/>
              </a:solidFill>
            </a:endParaRPr>
          </a:p>
          <a:p>
            <a:pPr marL="285750" indent="-285750">
              <a:buFont typeface="Arial" panose="020B0604020202020204" pitchFamily="34" charset="0"/>
              <a:buChar char="•"/>
            </a:pPr>
            <a:endParaRPr lang="en-GB" dirty="0" smtClean="0">
              <a:solidFill>
                <a:schemeClr val="bg1"/>
              </a:solidFill>
            </a:endParaRPr>
          </a:p>
          <a:p>
            <a:pPr marL="285750" indent="-285750">
              <a:buFont typeface="Arial" panose="020B0604020202020204" pitchFamily="34" charset="0"/>
              <a:buChar char="•"/>
            </a:pPr>
            <a:r>
              <a:rPr lang="en-GB" dirty="0" smtClean="0">
                <a:solidFill>
                  <a:schemeClr val="bg1"/>
                </a:solidFill>
              </a:rPr>
              <a:t>Create </a:t>
            </a:r>
            <a:r>
              <a:rPr lang="en-GB" b="1" dirty="0">
                <a:solidFill>
                  <a:schemeClr val="bg1"/>
                </a:solidFill>
              </a:rPr>
              <a:t>an </a:t>
            </a:r>
            <a:r>
              <a:rPr lang="en-GB" b="1" dirty="0" smtClean="0">
                <a:solidFill>
                  <a:schemeClr val="bg1"/>
                </a:solidFill>
              </a:rPr>
              <a:t>advert, website or packaging</a:t>
            </a:r>
            <a:r>
              <a:rPr lang="en-GB" dirty="0" smtClean="0">
                <a:solidFill>
                  <a:schemeClr val="bg1"/>
                </a:solidFill>
              </a:rPr>
              <a:t> for the idea, as if it was real. What would you highlight as the best parts? </a:t>
            </a:r>
          </a:p>
          <a:p>
            <a:endParaRPr lang="en-GB" dirty="0" smtClean="0">
              <a:solidFill>
                <a:schemeClr val="bg1"/>
              </a:solidFill>
            </a:endParaRPr>
          </a:p>
          <a:p>
            <a:pPr marL="285750" indent="-285750">
              <a:buFont typeface="Arial" panose="020B0604020202020204" pitchFamily="34" charset="0"/>
              <a:buChar char="•"/>
            </a:pPr>
            <a:r>
              <a:rPr lang="en-GB" b="1" dirty="0">
                <a:solidFill>
                  <a:schemeClr val="bg1"/>
                </a:solidFill>
              </a:rPr>
              <a:t>Act out </a:t>
            </a:r>
            <a:r>
              <a:rPr lang="en-GB" dirty="0">
                <a:solidFill>
                  <a:schemeClr val="bg1"/>
                </a:solidFill>
              </a:rPr>
              <a:t>experiences / behaviours via role play: Try out the roles of people in the process and uncover what their questions and motivations might be. </a:t>
            </a:r>
          </a:p>
          <a:p>
            <a:pPr marL="285750" indent="-285750">
              <a:buFont typeface="Arial" panose="020B0604020202020204" pitchFamily="34" charset="0"/>
              <a:buChar char="•"/>
            </a:pPr>
            <a:r>
              <a:rPr lang="en-GB" b="1" dirty="0">
                <a:solidFill>
                  <a:schemeClr val="bg1"/>
                </a:solidFill>
              </a:rPr>
              <a:t>Diagrams</a:t>
            </a:r>
            <a:r>
              <a:rPr lang="en-GB" dirty="0">
                <a:solidFill>
                  <a:schemeClr val="bg1"/>
                </a:solidFill>
              </a:rPr>
              <a:t>: Map out the structure, network, journey or process – ideally physically, in a room</a:t>
            </a:r>
          </a:p>
        </p:txBody>
      </p:sp>
    </p:spTree>
    <p:extLst>
      <p:ext uri="{BB962C8B-B14F-4D97-AF65-F5344CB8AC3E}">
        <p14:creationId xmlns:p14="http://schemas.microsoft.com/office/powerpoint/2010/main" val="24852266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109" y="-1193799"/>
            <a:ext cx="9144000" cy="2387600"/>
          </a:xfrm>
        </p:spPr>
        <p:txBody>
          <a:bodyPr>
            <a:normAutofit/>
          </a:bodyPr>
          <a:lstStyle/>
          <a:p>
            <a:r>
              <a:rPr lang="en-GB" sz="4400" spc="-200" dirty="0" smtClean="0">
                <a:latin typeface="Arial" panose="020B0604020202020204" pitchFamily="34" charset="0"/>
                <a:cs typeface="Arial" panose="020B0604020202020204" pitchFamily="34" charset="0"/>
              </a:rPr>
              <a:t>Future of work</a:t>
            </a:r>
            <a:endParaRPr lang="en-GB" sz="4400" spc="-200" dirty="0">
              <a:latin typeface="Arial" panose="020B0604020202020204" pitchFamily="34" charset="0"/>
              <a:cs typeface="Arial" panose="020B0604020202020204" pitchFamily="34" charset="0"/>
            </a:endParaRPr>
          </a:p>
        </p:txBody>
      </p:sp>
      <p:pic>
        <p:nvPicPr>
          <p:cNvPr id="5" name="Picture 4" descr="Background image of a butterfly"/>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1"/>
            <a:ext cx="3646022" cy="5257800"/>
          </a:xfrm>
          <a:prstGeom prst="rect">
            <a:avLst/>
          </a:prstGeom>
          <a:ln>
            <a:noFill/>
          </a:ln>
          <a:effectLst>
            <a:reflection blurRad="6350" stA="50000" endA="275" endPos="40000" dist="101600" dir="5400000" sy="-100000" algn="bl" rotWithShape="0"/>
          </a:effectLst>
          <a:extLst>
            <a:ext uri="{53640926-AAD7-44d8-BBD7-CCE9431645EC}">
              <a14:shadowObscured xmlns:a14="http://schemas.microsoft.com/office/drawing/2010/main"/>
            </a:ext>
          </a:extLst>
        </p:spPr>
      </p:pic>
      <p:sp>
        <p:nvSpPr>
          <p:cNvPr id="4" name="Subtitle 3"/>
          <p:cNvSpPr>
            <a:spLocks noGrp="1"/>
          </p:cNvSpPr>
          <p:nvPr>
            <p:ph type="subTitle" idx="1"/>
          </p:nvPr>
        </p:nvSpPr>
        <p:spPr>
          <a:xfrm>
            <a:off x="2562532" y="1193801"/>
            <a:ext cx="9144000" cy="1655762"/>
          </a:xfrm>
        </p:spPr>
        <p:txBody>
          <a:bodyPr>
            <a:normAutofit/>
          </a:bodyPr>
          <a:lstStyle/>
          <a:p>
            <a:r>
              <a:rPr lang="en-GB" sz="10400" dirty="0" smtClean="0"/>
              <a:t>Next Steps?</a:t>
            </a:r>
            <a:endParaRPr lang="en-GB" sz="10400" dirty="0"/>
          </a:p>
        </p:txBody>
      </p:sp>
      <p:sp>
        <p:nvSpPr>
          <p:cNvPr id="3" name="TextBox 2"/>
          <p:cNvSpPr txBox="1"/>
          <p:nvPr/>
        </p:nvSpPr>
        <p:spPr>
          <a:xfrm>
            <a:off x="3921826" y="2694132"/>
            <a:ext cx="7108124" cy="830997"/>
          </a:xfrm>
          <a:prstGeom prst="rect">
            <a:avLst/>
          </a:prstGeom>
          <a:noFill/>
        </p:spPr>
        <p:txBody>
          <a:bodyPr wrap="square" rtlCol="0">
            <a:spAutoFit/>
          </a:bodyPr>
          <a:lstStyle/>
          <a:p>
            <a:r>
              <a:rPr lang="en-GB" sz="2400" dirty="0" smtClean="0"/>
              <a:t>Want to find out more about how you could prototype effective transformation? Connect with us here:</a:t>
            </a:r>
            <a:endParaRPr lang="en-GB" sz="2400" dirty="0"/>
          </a:p>
        </p:txBody>
      </p:sp>
      <p:pic>
        <p:nvPicPr>
          <p:cNvPr id="6" name="Picture 5">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86993" y="3831365"/>
            <a:ext cx="1269841" cy="1269841"/>
          </a:xfrm>
          <a:prstGeom prst="rect">
            <a:avLst/>
          </a:prstGeom>
        </p:spPr>
      </p:pic>
      <p:pic>
        <p:nvPicPr>
          <p:cNvPr id="7" name="Picture 6">
            <a:hlinkClick r:id="rId6"/>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86165" y="3831365"/>
            <a:ext cx="1269841" cy="1269841"/>
          </a:xfrm>
          <a:prstGeom prst="rect">
            <a:avLst/>
          </a:prstGeom>
        </p:spPr>
      </p:pic>
      <p:pic>
        <p:nvPicPr>
          <p:cNvPr id="8" name="Picture 7">
            <a:hlinkClick r:id="rId8"/>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385338" y="3831365"/>
            <a:ext cx="1269841" cy="1269841"/>
          </a:xfrm>
          <a:prstGeom prst="rect">
            <a:avLst/>
          </a:prstGeom>
        </p:spPr>
      </p:pic>
      <p:sp>
        <p:nvSpPr>
          <p:cNvPr id="9" name="TextBox 8"/>
          <p:cNvSpPr txBox="1"/>
          <p:nvPr/>
        </p:nvSpPr>
        <p:spPr>
          <a:xfrm>
            <a:off x="3006415" y="5348711"/>
            <a:ext cx="3189039" cy="954107"/>
          </a:xfrm>
          <a:prstGeom prst="rect">
            <a:avLst/>
          </a:prstGeom>
          <a:noFill/>
        </p:spPr>
        <p:txBody>
          <a:bodyPr wrap="square" rtlCol="0">
            <a:spAutoFit/>
          </a:bodyPr>
          <a:lstStyle/>
          <a:p>
            <a:pPr algn="ctr"/>
            <a:r>
              <a:rPr lang="en-GB" sz="2800" dirty="0" smtClean="0"/>
              <a:t>Tweet at</a:t>
            </a:r>
            <a:br>
              <a:rPr lang="en-GB" sz="2800" dirty="0" smtClean="0"/>
            </a:br>
            <a:r>
              <a:rPr lang="en-GB" sz="2800" dirty="0" smtClean="0"/>
              <a:t>MiriamRGilbert</a:t>
            </a:r>
            <a:endParaRPr lang="en-GB" sz="2800" dirty="0"/>
          </a:p>
        </p:txBody>
      </p:sp>
      <p:sp>
        <p:nvSpPr>
          <p:cNvPr id="10" name="TextBox 9"/>
          <p:cNvSpPr txBox="1"/>
          <p:nvPr/>
        </p:nvSpPr>
        <p:spPr>
          <a:xfrm>
            <a:off x="5726565" y="5348711"/>
            <a:ext cx="3189039" cy="954107"/>
          </a:xfrm>
          <a:prstGeom prst="rect">
            <a:avLst/>
          </a:prstGeom>
          <a:noFill/>
        </p:spPr>
        <p:txBody>
          <a:bodyPr wrap="square" rtlCol="0">
            <a:spAutoFit/>
          </a:bodyPr>
          <a:lstStyle/>
          <a:p>
            <a:pPr algn="ctr"/>
            <a:r>
              <a:rPr lang="en-GB" sz="2800" dirty="0" smtClean="0"/>
              <a:t>Connect at</a:t>
            </a:r>
            <a:br>
              <a:rPr lang="en-GB" sz="2800" dirty="0" smtClean="0"/>
            </a:br>
            <a:r>
              <a:rPr lang="en-GB" sz="2800" dirty="0" smtClean="0"/>
              <a:t>Miriam Gilbert</a:t>
            </a:r>
            <a:endParaRPr lang="en-GB" sz="2800" dirty="0"/>
          </a:p>
        </p:txBody>
      </p:sp>
      <p:sp>
        <p:nvSpPr>
          <p:cNvPr id="11" name="TextBox 10"/>
          <p:cNvSpPr txBox="1"/>
          <p:nvPr/>
        </p:nvSpPr>
        <p:spPr>
          <a:xfrm>
            <a:off x="8446715" y="5348711"/>
            <a:ext cx="3189039" cy="954107"/>
          </a:xfrm>
          <a:prstGeom prst="rect">
            <a:avLst/>
          </a:prstGeom>
          <a:noFill/>
        </p:spPr>
        <p:txBody>
          <a:bodyPr wrap="square" rtlCol="0">
            <a:spAutoFit/>
          </a:bodyPr>
          <a:lstStyle/>
          <a:p>
            <a:pPr algn="ctr"/>
            <a:r>
              <a:rPr lang="en-GB" sz="2800" dirty="0" smtClean="0"/>
              <a:t>Email at: miriam@</a:t>
            </a:r>
            <a:br>
              <a:rPr lang="en-GB" sz="2800" dirty="0" smtClean="0"/>
            </a:br>
            <a:r>
              <a:rPr lang="en-GB" sz="2800" dirty="0" smtClean="0"/>
              <a:t>coincidencity.co.uk</a:t>
            </a:r>
            <a:endParaRPr lang="en-GB" sz="2800" dirty="0"/>
          </a:p>
        </p:txBody>
      </p:sp>
    </p:spTree>
    <p:extLst>
      <p:ext uri="{BB962C8B-B14F-4D97-AF65-F5344CB8AC3E}">
        <p14:creationId xmlns:p14="http://schemas.microsoft.com/office/powerpoint/2010/main" val="35361466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12" y="-378906"/>
            <a:ext cx="12238412" cy="14473812"/>
          </a:xfrm>
          <a:prstGeom prst="rect">
            <a:avLst/>
          </a:prstGeom>
        </p:spPr>
      </p:pic>
      <p:sp>
        <p:nvSpPr>
          <p:cNvPr id="6" name="Rectangle 5"/>
          <p:cNvSpPr/>
          <p:nvPr/>
        </p:nvSpPr>
        <p:spPr>
          <a:xfrm>
            <a:off x="431282" y="416236"/>
            <a:ext cx="11283023" cy="1446550"/>
          </a:xfrm>
          <a:prstGeom prst="rect">
            <a:avLst/>
          </a:prstGeom>
          <a:solidFill>
            <a:srgbClr val="575958">
              <a:alpha val="70000"/>
            </a:srgbClr>
          </a:solidFill>
        </p:spPr>
        <p:txBody>
          <a:bodyPr wrap="square">
            <a:spAutoFit/>
          </a:bodyPr>
          <a:lstStyle/>
          <a:p>
            <a:pPr fontAlgn="base"/>
            <a:r>
              <a:rPr lang="en-GB" sz="4400" dirty="0">
                <a:solidFill>
                  <a:schemeClr val="bg1"/>
                </a:solidFill>
                <a:latin typeface="+mj-lt"/>
              </a:rPr>
              <a:t>The future of work means a lot of things to a lot of </a:t>
            </a:r>
            <a:r>
              <a:rPr lang="en-GB" sz="4400" dirty="0" smtClean="0">
                <a:solidFill>
                  <a:schemeClr val="bg1"/>
                </a:solidFill>
                <a:latin typeface="+mj-lt"/>
              </a:rPr>
              <a:t>people </a:t>
            </a:r>
            <a:endParaRPr lang="en-GB" sz="4400" dirty="0">
              <a:solidFill>
                <a:schemeClr val="bg1"/>
              </a:solidFill>
              <a:latin typeface="+mj-lt"/>
            </a:endParaRPr>
          </a:p>
        </p:txBody>
      </p:sp>
      <p:sp>
        <p:nvSpPr>
          <p:cNvPr id="7" name="Rectangle 6"/>
          <p:cNvSpPr/>
          <p:nvPr/>
        </p:nvSpPr>
        <p:spPr>
          <a:xfrm>
            <a:off x="431282" y="2230766"/>
            <a:ext cx="4071157" cy="2943023"/>
          </a:xfrm>
          <a:prstGeom prst="rect">
            <a:avLst/>
          </a:prstGeom>
          <a:solidFill>
            <a:srgbClr val="575958">
              <a:alpha val="75000"/>
            </a:srgbClr>
          </a:solidFill>
          <a:effectLst>
            <a:softEdge rad="0"/>
          </a:effectLst>
        </p:spPr>
        <p:txBody>
          <a:bodyPr wrap="square" lIns="360000" tIns="360000" rIns="360000" bIns="360000" rtlCol="0">
            <a:spAutoFit/>
          </a:bodyPr>
          <a:lstStyle/>
          <a:p>
            <a:pPr fontAlgn="base"/>
            <a:r>
              <a:rPr lang="en-GB" b="1" dirty="0">
                <a:solidFill>
                  <a:schemeClr val="bg1"/>
                </a:solidFill>
              </a:rPr>
              <a:t>And if you are one of the &gt;75% of employees who feels </a:t>
            </a:r>
            <a:r>
              <a:rPr lang="en-GB" b="1" dirty="0">
                <a:solidFill>
                  <a:srgbClr val="44C1A3"/>
                </a:solidFill>
                <a:effectLst>
                  <a:outerShdw blurRad="38100" dist="38100" dir="2700000" algn="tl">
                    <a:srgbClr val="000000">
                      <a:alpha val="43137"/>
                    </a:srgbClr>
                  </a:outerShdw>
                </a:effectLst>
              </a:rPr>
              <a:t>demotivated</a:t>
            </a:r>
            <a:r>
              <a:rPr lang="en-GB" b="1" dirty="0">
                <a:solidFill>
                  <a:srgbClr val="44C1A3"/>
                </a:solidFill>
              </a:rPr>
              <a:t> </a:t>
            </a:r>
            <a:r>
              <a:rPr lang="en-GB" b="1" dirty="0">
                <a:solidFill>
                  <a:srgbClr val="44C1A3"/>
                </a:solidFill>
                <a:effectLst>
                  <a:outerShdw blurRad="38100" dist="38100" dir="2700000" algn="tl">
                    <a:srgbClr val="000000">
                      <a:alpha val="43137"/>
                    </a:srgbClr>
                  </a:outerShdw>
                </a:effectLst>
              </a:rPr>
              <a:t>and disengaged</a:t>
            </a:r>
            <a:r>
              <a:rPr lang="en-GB" b="1" dirty="0">
                <a:solidFill>
                  <a:schemeClr val="bg1"/>
                </a:solidFill>
                <a:effectLst>
                  <a:outerShdw blurRad="38100" dist="38100" dir="2700000" algn="tl">
                    <a:srgbClr val="000000">
                      <a:alpha val="43137"/>
                    </a:srgbClr>
                  </a:outerShdw>
                </a:effectLst>
              </a:rPr>
              <a:t> </a:t>
            </a:r>
            <a:r>
              <a:rPr lang="en-GB" dirty="0">
                <a:solidFill>
                  <a:schemeClr val="bg1"/>
                </a:solidFill>
              </a:rPr>
              <a:t>at </a:t>
            </a:r>
            <a:r>
              <a:rPr lang="en-GB" dirty="0" smtClean="0">
                <a:solidFill>
                  <a:schemeClr val="bg1"/>
                </a:solidFill>
              </a:rPr>
              <a:t>work, </a:t>
            </a:r>
            <a:r>
              <a:rPr lang="en-GB" dirty="0">
                <a:solidFill>
                  <a:schemeClr val="bg1"/>
                </a:solidFill>
              </a:rPr>
              <a:t>you might wonder how many more times you will be change processed, made lean, culture changed or </a:t>
            </a:r>
            <a:r>
              <a:rPr lang="en-GB" dirty="0" smtClean="0">
                <a:solidFill>
                  <a:schemeClr val="bg1"/>
                </a:solidFill>
              </a:rPr>
              <a:t>black belted </a:t>
            </a:r>
            <a:r>
              <a:rPr lang="en-GB" dirty="0">
                <a:solidFill>
                  <a:schemeClr val="bg1"/>
                </a:solidFill>
              </a:rPr>
              <a:t>into six sigma – and how </a:t>
            </a:r>
            <a:r>
              <a:rPr lang="en-GB" b="1" i="1" dirty="0">
                <a:solidFill>
                  <a:srgbClr val="44C1A3"/>
                </a:solidFill>
                <a:effectLst>
                  <a:outerShdw blurRad="38100" dist="38100" dir="2700000" algn="tl">
                    <a:srgbClr val="000000">
                      <a:alpha val="43137"/>
                    </a:srgbClr>
                  </a:outerShdw>
                </a:effectLst>
              </a:rPr>
              <a:t>to press the escape button</a:t>
            </a:r>
            <a:r>
              <a:rPr lang="en-GB" dirty="0">
                <a:solidFill>
                  <a:schemeClr val="bg1"/>
                </a:solidFill>
              </a:rPr>
              <a:t>.</a:t>
            </a:r>
          </a:p>
        </p:txBody>
      </p:sp>
    </p:spTree>
    <p:extLst>
      <p:ext uri="{BB962C8B-B14F-4D97-AF65-F5344CB8AC3E}">
        <p14:creationId xmlns:p14="http://schemas.microsoft.com/office/powerpoint/2010/main" val="7115396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5000"/>
            <a:ext cx="12192000" cy="8128000"/>
          </a:xfrm>
          <a:prstGeom prst="rect">
            <a:avLst/>
          </a:prstGeom>
        </p:spPr>
      </p:pic>
      <p:sp>
        <p:nvSpPr>
          <p:cNvPr id="2" name="Title 1"/>
          <p:cNvSpPr>
            <a:spLocks noGrp="1"/>
          </p:cNvSpPr>
          <p:nvPr>
            <p:ph type="title"/>
          </p:nvPr>
        </p:nvSpPr>
        <p:spPr>
          <a:xfrm>
            <a:off x="349828" y="274399"/>
            <a:ext cx="8505060" cy="1422400"/>
          </a:xfrm>
          <a:solidFill>
            <a:srgbClr val="ACB7CF">
              <a:alpha val="70000"/>
            </a:srgbClr>
          </a:solidFill>
          <a:effectLst>
            <a:softEdge rad="0"/>
          </a:effectLst>
        </p:spPr>
        <p:txBody>
          <a:bodyPr>
            <a:normAutofit/>
          </a:bodyPr>
          <a:lstStyle/>
          <a:p>
            <a:r>
              <a:rPr lang="en-GB" dirty="0" smtClean="0">
                <a:solidFill>
                  <a:schemeClr val="bg1"/>
                </a:solidFill>
              </a:rPr>
              <a:t>It could be an opportunity to do something different</a:t>
            </a:r>
            <a:endParaRPr lang="en-GB" dirty="0">
              <a:solidFill>
                <a:schemeClr val="bg1"/>
              </a:solidFill>
            </a:endParaRPr>
          </a:p>
        </p:txBody>
      </p:sp>
      <p:sp>
        <p:nvSpPr>
          <p:cNvPr id="4" name="TextBox 3"/>
          <p:cNvSpPr txBox="1"/>
          <p:nvPr/>
        </p:nvSpPr>
        <p:spPr>
          <a:xfrm>
            <a:off x="20784" y="4028597"/>
            <a:ext cx="11970325" cy="2666024"/>
          </a:xfrm>
          <a:prstGeom prst="rect">
            <a:avLst/>
          </a:prstGeom>
          <a:solidFill>
            <a:srgbClr val="6B787C">
              <a:alpha val="70000"/>
            </a:srgbClr>
          </a:solidFill>
          <a:effectLst>
            <a:softEdge rad="63500"/>
          </a:effectLst>
        </p:spPr>
        <p:txBody>
          <a:bodyPr wrap="square" lIns="360000" tIns="360000" rIns="360000" bIns="360000" rtlCol="0">
            <a:spAutoFit/>
          </a:bodyPr>
          <a:lstStyle/>
          <a:p>
            <a:r>
              <a:rPr lang="en-GB" dirty="0" smtClean="0">
                <a:solidFill>
                  <a:schemeClr val="bg1"/>
                </a:solidFill>
              </a:rPr>
              <a:t>If you </a:t>
            </a:r>
            <a:r>
              <a:rPr lang="en-GB" dirty="0">
                <a:solidFill>
                  <a:schemeClr val="bg1"/>
                </a:solidFill>
              </a:rPr>
              <a:t>are an business leader and </a:t>
            </a:r>
            <a:r>
              <a:rPr lang="en-GB" dirty="0" smtClean="0">
                <a:solidFill>
                  <a:schemeClr val="bg1"/>
                </a:solidFill>
              </a:rPr>
              <a:t>care </a:t>
            </a:r>
            <a:r>
              <a:rPr lang="en-GB" dirty="0">
                <a:solidFill>
                  <a:schemeClr val="bg1"/>
                </a:solidFill>
              </a:rPr>
              <a:t>about </a:t>
            </a:r>
            <a:r>
              <a:rPr lang="en-GB">
                <a:solidFill>
                  <a:schemeClr val="bg1"/>
                </a:solidFill>
              </a:rPr>
              <a:t>your </a:t>
            </a:r>
            <a:r>
              <a:rPr lang="en-GB" smtClean="0">
                <a:solidFill>
                  <a:schemeClr val="bg1"/>
                </a:solidFill>
              </a:rPr>
              <a:t>organisation’s </a:t>
            </a:r>
            <a:r>
              <a:rPr lang="en-GB" dirty="0" smtClean="0">
                <a:solidFill>
                  <a:schemeClr val="bg1"/>
                </a:solidFill>
              </a:rPr>
              <a:t>purpose, </a:t>
            </a:r>
            <a:r>
              <a:rPr lang="en-GB" dirty="0">
                <a:solidFill>
                  <a:schemeClr val="bg1"/>
                </a:solidFill>
              </a:rPr>
              <a:t>its people and its future, you might wonder if the future of work could be about something different altogether</a:t>
            </a:r>
            <a:r>
              <a:rPr lang="en-GB" dirty="0" smtClean="0">
                <a:solidFill>
                  <a:schemeClr val="bg1"/>
                </a:solidFill>
              </a:rPr>
              <a:t>…</a:t>
            </a:r>
          </a:p>
          <a:p>
            <a:endParaRPr lang="en-GB" b="1" dirty="0">
              <a:solidFill>
                <a:schemeClr val="bg1"/>
              </a:solidFill>
            </a:endParaRPr>
          </a:p>
          <a:p>
            <a:r>
              <a:rPr lang="en-GB" b="1" dirty="0">
                <a:solidFill>
                  <a:srgbClr val="ECB3A3"/>
                </a:solidFill>
                <a:effectLst>
                  <a:outerShdw blurRad="38100" dist="38100" dir="2700000" algn="tl">
                    <a:srgbClr val="000000">
                      <a:alpha val="43137"/>
                    </a:srgbClr>
                  </a:outerShdw>
                </a:effectLst>
              </a:rPr>
              <a:t>How about if the future of work is about creating more engaged, humane, soulful, purposeful organisations?</a:t>
            </a:r>
          </a:p>
          <a:p>
            <a:r>
              <a:rPr lang="en-GB" dirty="0">
                <a:solidFill>
                  <a:schemeClr val="bg1"/>
                </a:solidFill>
              </a:rPr>
              <a:t>Research over the last 40 years has shown that organisation </a:t>
            </a:r>
            <a:r>
              <a:rPr lang="en-GB" dirty="0" smtClean="0">
                <a:solidFill>
                  <a:schemeClr val="bg1"/>
                </a:solidFill>
              </a:rPr>
              <a:t>that engage </a:t>
            </a:r>
            <a:r>
              <a:rPr lang="en-GB" dirty="0">
                <a:solidFill>
                  <a:schemeClr val="bg1"/>
                </a:solidFill>
              </a:rPr>
              <a:t>their workforce, where people </a:t>
            </a:r>
            <a:r>
              <a:rPr lang="en-GB" dirty="0" smtClean="0">
                <a:solidFill>
                  <a:schemeClr val="bg1"/>
                </a:solidFill>
              </a:rPr>
              <a:t>feel connected, who </a:t>
            </a:r>
            <a:r>
              <a:rPr lang="en-GB" dirty="0">
                <a:solidFill>
                  <a:schemeClr val="bg1"/>
                </a:solidFill>
              </a:rPr>
              <a:t>have </a:t>
            </a:r>
            <a:r>
              <a:rPr lang="en-GB" dirty="0" smtClean="0">
                <a:solidFill>
                  <a:schemeClr val="bg1"/>
                </a:solidFill>
              </a:rPr>
              <a:t>autonomy </a:t>
            </a:r>
            <a:r>
              <a:rPr lang="en-GB" dirty="0">
                <a:solidFill>
                  <a:schemeClr val="bg1"/>
                </a:solidFill>
              </a:rPr>
              <a:t>over their work </a:t>
            </a:r>
            <a:r>
              <a:rPr lang="en-GB" dirty="0" smtClean="0">
                <a:solidFill>
                  <a:schemeClr val="bg1"/>
                </a:solidFill>
              </a:rPr>
              <a:t>and </a:t>
            </a:r>
            <a:r>
              <a:rPr lang="en-GB" dirty="0">
                <a:solidFill>
                  <a:schemeClr val="bg1"/>
                </a:solidFill>
              </a:rPr>
              <a:t>adopt self-managing principles are consistently more successful in all manners of speaking</a:t>
            </a: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15450090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3784"/>
            <a:ext cx="12496800" cy="6951784"/>
          </a:xfrm>
          <a:prstGeom prst="rect">
            <a:avLst/>
          </a:prstGeom>
        </p:spPr>
      </p:pic>
      <p:sp>
        <p:nvSpPr>
          <p:cNvPr id="4" name="Rectangle 3"/>
          <p:cNvSpPr/>
          <p:nvPr/>
        </p:nvSpPr>
        <p:spPr>
          <a:xfrm>
            <a:off x="742950" y="1248073"/>
            <a:ext cx="8115300" cy="923330"/>
          </a:xfrm>
          <a:prstGeom prst="rect">
            <a:avLst/>
          </a:prstGeom>
          <a:solidFill>
            <a:srgbClr val="3E3D3C"/>
          </a:solidFill>
        </p:spPr>
        <p:txBody>
          <a:bodyPr wrap="square">
            <a:spAutoFit/>
          </a:bodyPr>
          <a:lstStyle/>
          <a:p>
            <a:r>
              <a:rPr lang="en-GB" dirty="0" smtClean="0">
                <a:solidFill>
                  <a:schemeClr val="bg1"/>
                </a:solidFill>
              </a:rPr>
              <a:t>Yet, how come that year after year survey results show that organisations around the world come up short?  Employees continue to feel unappreciated, demotivated, disengaged – and 4 out 5 blame</a:t>
            </a:r>
            <a:r>
              <a:rPr lang="en-GB" b="1" dirty="0" smtClean="0">
                <a:solidFill>
                  <a:srgbClr val="FF0055"/>
                </a:solidFill>
                <a:effectLst>
                  <a:outerShdw blurRad="38100" dist="38100" dir="2700000" algn="tl">
                    <a:srgbClr val="000000">
                      <a:alpha val="43137"/>
                    </a:srgbClr>
                  </a:outerShdw>
                </a:effectLst>
              </a:rPr>
              <a:t> old-fashioned management styles…</a:t>
            </a:r>
            <a:endParaRPr lang="en-GB" b="1" dirty="0">
              <a:solidFill>
                <a:srgbClr val="FF005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21380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0025" y="5111904"/>
            <a:ext cx="12592050" cy="769441"/>
          </a:xfrm>
          <a:prstGeom prst="rect">
            <a:avLst/>
          </a:prstGeom>
          <a:solidFill>
            <a:srgbClr val="A8926F">
              <a:alpha val="70000"/>
            </a:srgbClr>
          </a:solidFill>
        </p:spPr>
        <p:txBody>
          <a:bodyPr wrap="square" rtlCol="0">
            <a:spAutoFit/>
          </a:bodyPr>
          <a:lstStyle/>
          <a:p>
            <a:pPr algn="ctr"/>
            <a:r>
              <a:rPr lang="en-GB" sz="4400" dirty="0" smtClean="0">
                <a:solidFill>
                  <a:schemeClr val="bg1"/>
                </a:solidFill>
                <a:latin typeface="+mj-lt"/>
              </a:rPr>
              <a:t>The biggest hurdle is the way we think</a:t>
            </a:r>
            <a:endParaRPr lang="en-GB" sz="4400" dirty="0">
              <a:solidFill>
                <a:schemeClr val="bg1"/>
              </a:solidFill>
              <a:latin typeface="+mj-lt"/>
            </a:endParaRPr>
          </a:p>
        </p:txBody>
      </p:sp>
    </p:spTree>
    <p:extLst>
      <p:ext uri="{BB962C8B-B14F-4D97-AF65-F5344CB8AC3E}">
        <p14:creationId xmlns:p14="http://schemas.microsoft.com/office/powerpoint/2010/main" val="41426164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327" y="1365161"/>
            <a:ext cx="11014364" cy="1325563"/>
          </a:xfrm>
          <a:solidFill>
            <a:schemeClr val="bg1">
              <a:alpha val="82000"/>
            </a:schemeClr>
          </a:solidFill>
          <a:effectLst>
            <a:softEdge rad="0"/>
          </a:effectLst>
        </p:spPr>
        <p:txBody>
          <a:bodyPr/>
          <a:lstStyle/>
          <a:p>
            <a:pPr algn="ctr"/>
            <a:r>
              <a:rPr lang="en-GB" dirty="0" smtClean="0"/>
              <a:t>Developed in the Industrial Revolution </a:t>
            </a:r>
            <a:endParaRPr lang="en-GB" dirty="0"/>
          </a:p>
        </p:txBody>
      </p:sp>
      <p:sp>
        <p:nvSpPr>
          <p:cNvPr id="3" name="TextBox 2"/>
          <p:cNvSpPr txBox="1"/>
          <p:nvPr/>
        </p:nvSpPr>
        <p:spPr>
          <a:xfrm>
            <a:off x="540327" y="203681"/>
            <a:ext cx="11014364" cy="917513"/>
          </a:xfrm>
          <a:prstGeom prst="rect">
            <a:avLst/>
          </a:prstGeom>
          <a:solidFill>
            <a:schemeClr val="bg1">
              <a:alpha val="81000"/>
            </a:schemeClr>
          </a:solidFill>
        </p:spPr>
        <p:txBody>
          <a:bodyPr wrap="square" lIns="360000" tIns="180000" rIns="360000" bIns="180000" rtlCol="0">
            <a:spAutoFit/>
          </a:bodyPr>
          <a:lstStyle/>
          <a:p>
            <a:r>
              <a:rPr lang="en-GB" dirty="0" smtClean="0"/>
              <a:t>How we think about organisations shapes our view of employees and determines the way we structure and operate. Problem is, the current mind-set was …</a:t>
            </a:r>
            <a:endParaRPr lang="en-GB" dirty="0"/>
          </a:p>
        </p:txBody>
      </p:sp>
      <p:sp>
        <p:nvSpPr>
          <p:cNvPr id="5" name="TextBox 4"/>
          <p:cNvSpPr txBox="1"/>
          <p:nvPr/>
        </p:nvSpPr>
        <p:spPr>
          <a:xfrm>
            <a:off x="540327" y="3547490"/>
            <a:ext cx="11014364" cy="2954655"/>
          </a:xfrm>
          <a:prstGeom prst="rect">
            <a:avLst/>
          </a:prstGeom>
          <a:solidFill>
            <a:schemeClr val="bg1">
              <a:alpha val="67000"/>
            </a:schemeClr>
          </a:solidFill>
        </p:spPr>
        <p:txBody>
          <a:bodyPr wrap="square" rtlCol="0">
            <a:spAutoFit/>
          </a:bodyPr>
          <a:lstStyle/>
          <a:p>
            <a:r>
              <a:rPr lang="en-GB" dirty="0" smtClean="0"/>
              <a:t>As </a:t>
            </a:r>
            <a:r>
              <a:rPr lang="en-GB" dirty="0"/>
              <a:t>we came through the </a:t>
            </a:r>
            <a:r>
              <a:rPr lang="en-GB" b="1" dirty="0">
                <a:effectLst>
                  <a:outerShdw blurRad="38100" dist="38100" dir="2700000" algn="tl">
                    <a:srgbClr val="000000">
                      <a:alpha val="43137"/>
                    </a:srgbClr>
                  </a:outerShdw>
                </a:effectLst>
              </a:rPr>
              <a:t>Age of </a:t>
            </a:r>
            <a:r>
              <a:rPr lang="en-GB" b="1" dirty="0" smtClean="0">
                <a:effectLst>
                  <a:outerShdw blurRad="38100" dist="38100" dir="2700000" algn="tl">
                    <a:srgbClr val="000000">
                      <a:alpha val="43137"/>
                    </a:srgbClr>
                  </a:outerShdw>
                </a:effectLst>
              </a:rPr>
              <a:t>Enlightenment</a:t>
            </a:r>
            <a:r>
              <a:rPr lang="en-GB" dirty="0" smtClean="0"/>
              <a:t>, we replaced faith in religious belief with faith in science and the scientific approach to solve any problem. Scientific discovery and innovation, particularly the invention of the steam engine ushered in </a:t>
            </a:r>
            <a:r>
              <a:rPr lang="en-GB" dirty="0"/>
              <a:t>the </a:t>
            </a:r>
            <a:r>
              <a:rPr lang="en-GB" b="1" dirty="0">
                <a:effectLst>
                  <a:outerShdw blurRad="38100" dist="38100" dir="2700000" algn="tl">
                    <a:srgbClr val="000000">
                      <a:alpha val="43137"/>
                    </a:srgbClr>
                  </a:outerShdw>
                </a:effectLst>
              </a:rPr>
              <a:t>Industrial Revolution, </a:t>
            </a:r>
            <a:r>
              <a:rPr lang="en-GB" dirty="0"/>
              <a:t>where large masses of uneducated labour where required to perform repetitive tasks to do things like build large ships, railroads etc</a:t>
            </a:r>
            <a:r>
              <a:rPr lang="en-GB" dirty="0" smtClean="0"/>
              <a:t>. It required a particular kind of worker –</a:t>
            </a:r>
            <a:br>
              <a:rPr lang="en-GB" dirty="0" smtClean="0"/>
            </a:br>
            <a:r>
              <a:rPr lang="en-GB" dirty="0" smtClean="0"/>
              <a:t> </a:t>
            </a:r>
            <a:r>
              <a:rPr lang="en-GB" sz="2400" b="1" dirty="0" smtClean="0">
                <a:solidFill>
                  <a:srgbClr val="D7A9AA"/>
                </a:solidFill>
                <a:latin typeface="Pacifico" panose="02000000000000000000" pitchFamily="2" charset="0"/>
              </a:rPr>
              <a:t>creativity</a:t>
            </a:r>
            <a:r>
              <a:rPr lang="en-GB" b="1" dirty="0" smtClean="0">
                <a:solidFill>
                  <a:srgbClr val="D7A9AA"/>
                </a:solidFill>
              </a:rPr>
              <a:t> </a:t>
            </a:r>
            <a:r>
              <a:rPr lang="en-GB" b="1" dirty="0" smtClean="0">
                <a:effectLst>
                  <a:outerShdw blurRad="38100" dist="38100" dir="2700000" algn="tl">
                    <a:srgbClr val="000000">
                      <a:alpha val="43137"/>
                    </a:srgbClr>
                  </a:outerShdw>
                </a:effectLst>
              </a:rPr>
              <a:t>and </a:t>
            </a:r>
            <a:r>
              <a:rPr lang="en-GB" b="1" dirty="0" smtClean="0">
                <a:solidFill>
                  <a:srgbClr val="44C1A3"/>
                </a:solidFill>
                <a:latin typeface="Balloonist SF" panose="020BE200000000000000" pitchFamily="34" charset="0"/>
              </a:rPr>
              <a:t>initiative</a:t>
            </a:r>
            <a:r>
              <a:rPr lang="en-GB" b="1" dirty="0" smtClean="0">
                <a:solidFill>
                  <a:srgbClr val="44C1A3"/>
                </a:solidFill>
              </a:rPr>
              <a:t> </a:t>
            </a:r>
            <a:r>
              <a:rPr lang="en-GB" b="1" dirty="0" smtClean="0">
                <a:effectLst>
                  <a:outerShdw blurRad="38100" dist="38100" dir="2700000" algn="tl">
                    <a:srgbClr val="000000">
                      <a:alpha val="43137"/>
                    </a:srgbClr>
                  </a:outerShdw>
                </a:effectLst>
              </a:rPr>
              <a:t>were NOT desired!</a:t>
            </a:r>
          </a:p>
          <a:p>
            <a:endParaRPr lang="en-GB" b="1" dirty="0" smtClean="0">
              <a:effectLst>
                <a:outerShdw blurRad="38100" dist="38100" dir="2700000" algn="tl">
                  <a:srgbClr val="000000">
                    <a:alpha val="43137"/>
                  </a:srgbClr>
                </a:outerShdw>
              </a:effectLst>
            </a:endParaRPr>
          </a:p>
          <a:p>
            <a:r>
              <a:rPr lang="en-GB" dirty="0" smtClean="0"/>
              <a:t>The </a:t>
            </a:r>
            <a:r>
              <a:rPr lang="en-GB" dirty="0"/>
              <a:t>thinking that governed those organisations was formalised as management thinking by Frederic Winslow Taylor, many of whose beliefs still govern modern management</a:t>
            </a:r>
            <a:r>
              <a:rPr lang="en-GB" dirty="0" smtClean="0"/>
              <a:t>: his </a:t>
            </a:r>
            <a:r>
              <a:rPr lang="en-GB" dirty="0"/>
              <a:t>view of workers and </a:t>
            </a:r>
            <a:r>
              <a:rPr lang="en-GB" b="1" dirty="0">
                <a:effectLst>
                  <a:outerShdw blurRad="38100" dist="38100" dir="2700000" algn="tl">
                    <a:srgbClr val="000000">
                      <a:alpha val="43137"/>
                    </a:srgbClr>
                  </a:outerShdw>
                </a:effectLst>
              </a:rPr>
              <a:t>scientific drive for efficiency </a:t>
            </a:r>
            <a:r>
              <a:rPr lang="en-GB" dirty="0"/>
              <a:t>by breaking down tasks into smallest component part. </a:t>
            </a:r>
          </a:p>
          <a:p>
            <a:endParaRPr lang="en-GB" dirty="0"/>
          </a:p>
        </p:txBody>
      </p:sp>
    </p:spTree>
    <p:extLst>
      <p:ext uri="{BB962C8B-B14F-4D97-AF65-F5344CB8AC3E}">
        <p14:creationId xmlns:p14="http://schemas.microsoft.com/office/powerpoint/2010/main" val="32084817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2698" y="2066925"/>
            <a:ext cx="5734050" cy="1325563"/>
          </a:xfrm>
          <a:solidFill>
            <a:schemeClr val="bg1">
              <a:alpha val="91000"/>
            </a:schemeClr>
          </a:solidFill>
          <a:effectLst>
            <a:softEdge rad="0"/>
          </a:effectLst>
        </p:spPr>
        <p:txBody>
          <a:bodyPr lIns="180000" tIns="180000" rIns="180000" bIns="180000">
            <a:normAutofit fontScale="90000"/>
          </a:bodyPr>
          <a:lstStyle/>
          <a:p>
            <a:r>
              <a:rPr lang="en-GB" dirty="0" smtClean="0">
                <a:solidFill>
                  <a:srgbClr val="262622"/>
                </a:solidFill>
              </a:rPr>
              <a:t>The Machine Thinking</a:t>
            </a:r>
            <a:endParaRPr lang="en-GB" dirty="0">
              <a:solidFill>
                <a:srgbClr val="262622"/>
              </a:solidFill>
            </a:endParaRPr>
          </a:p>
        </p:txBody>
      </p:sp>
      <p:sp>
        <p:nvSpPr>
          <p:cNvPr id="4" name="TextBox 3"/>
          <p:cNvSpPr txBox="1"/>
          <p:nvPr/>
        </p:nvSpPr>
        <p:spPr>
          <a:xfrm>
            <a:off x="419100" y="552450"/>
            <a:ext cx="4152900" cy="6821007"/>
          </a:xfrm>
          <a:prstGeom prst="rect">
            <a:avLst/>
          </a:prstGeom>
          <a:solidFill>
            <a:schemeClr val="bg1">
              <a:alpha val="85000"/>
            </a:schemeClr>
          </a:solidFill>
        </p:spPr>
        <p:txBody>
          <a:bodyPr wrap="square" lIns="360000" tIns="360000" rIns="360000" bIns="360000" rtlCol="0">
            <a:spAutoFit/>
          </a:bodyPr>
          <a:lstStyle/>
          <a:p>
            <a:pPr fontAlgn="base"/>
            <a:r>
              <a:rPr lang="en-GB" dirty="0" smtClean="0"/>
              <a:t>In this approach, organisations are viewed as </a:t>
            </a:r>
            <a:r>
              <a:rPr lang="en-GB" b="1" dirty="0">
                <a:effectLst>
                  <a:outerShdw blurRad="38100" dist="38100" dir="2700000" algn="tl">
                    <a:srgbClr val="000000">
                      <a:alpha val="43137"/>
                    </a:srgbClr>
                  </a:outerShdw>
                </a:effectLst>
              </a:rPr>
              <a:t>machines</a:t>
            </a:r>
            <a:r>
              <a:rPr lang="en-GB" dirty="0"/>
              <a:t>. </a:t>
            </a:r>
            <a:endParaRPr lang="en-GB" dirty="0" smtClean="0"/>
          </a:p>
          <a:p>
            <a:pPr fontAlgn="base"/>
            <a:r>
              <a:rPr lang="en-GB" dirty="0" smtClean="0"/>
              <a:t>And based </a:t>
            </a:r>
            <a:r>
              <a:rPr lang="en-GB" dirty="0"/>
              <a:t>on this </a:t>
            </a:r>
            <a:r>
              <a:rPr lang="en-GB" dirty="0" smtClean="0"/>
              <a:t>mind-set, </a:t>
            </a:r>
            <a:r>
              <a:rPr lang="en-GB" dirty="0"/>
              <a:t>today’s organisations are built for </a:t>
            </a:r>
            <a:r>
              <a:rPr lang="en-GB" b="1" dirty="0">
                <a:effectLst>
                  <a:outerShdw blurRad="38100" dist="38100" dir="2700000" algn="tl">
                    <a:srgbClr val="000000">
                      <a:alpha val="43137"/>
                    </a:srgbClr>
                  </a:outerShdw>
                </a:effectLst>
              </a:rPr>
              <a:t>efficiency and </a:t>
            </a:r>
            <a:r>
              <a:rPr lang="en-GB" b="1" dirty="0" smtClean="0">
                <a:effectLst>
                  <a:outerShdw blurRad="38100" dist="38100" dir="2700000" algn="tl">
                    <a:srgbClr val="000000">
                      <a:alpha val="43137"/>
                    </a:srgbClr>
                  </a:outerShdw>
                </a:effectLst>
              </a:rPr>
              <a:t>discipline</a:t>
            </a:r>
            <a:r>
              <a:rPr lang="en-GB" dirty="0" smtClean="0"/>
              <a:t>. </a:t>
            </a:r>
            <a:r>
              <a:rPr lang="en-GB" dirty="0"/>
              <a:t>Hierarchies, routine processes and controls are essentials to keep the organisation in line – and if it is a well “oiled” machine, surely the right results will emerge, we argue. </a:t>
            </a:r>
            <a:endParaRPr lang="en-GB" dirty="0" smtClean="0"/>
          </a:p>
          <a:p>
            <a:pPr fontAlgn="base"/>
            <a:r>
              <a:rPr lang="en-GB" dirty="0" smtClean="0"/>
              <a:t>Just </a:t>
            </a:r>
            <a:r>
              <a:rPr lang="en-GB" dirty="0"/>
              <a:t>think of the terminology we use: we “tweak” the structure, we “tune” the processes, people are “assets” like finance, raw materials, or IT, and they are managed by a “resources” function (HR).</a:t>
            </a:r>
          </a:p>
          <a:p>
            <a:pPr fontAlgn="base"/>
            <a:endParaRPr lang="en-GB" dirty="0" smtClean="0"/>
          </a:p>
          <a:p>
            <a:pPr fontAlgn="base"/>
            <a:r>
              <a:rPr lang="en-GB" dirty="0" smtClean="0"/>
              <a:t>Operating </a:t>
            </a:r>
            <a:r>
              <a:rPr lang="en-GB" dirty="0"/>
              <a:t>from this </a:t>
            </a:r>
            <a:r>
              <a:rPr lang="en-GB" dirty="0" smtClean="0"/>
              <a:t>mind-set, </a:t>
            </a:r>
            <a:r>
              <a:rPr lang="en-GB" dirty="0"/>
              <a:t>seeking </a:t>
            </a:r>
            <a:r>
              <a:rPr lang="en-GB" b="1" dirty="0">
                <a:solidFill>
                  <a:srgbClr val="44C1A3"/>
                </a:solidFill>
                <a:effectLst>
                  <a:outerShdw blurRad="38100" dist="38100" dir="2700000" algn="tl">
                    <a:srgbClr val="000000">
                      <a:alpha val="43137"/>
                    </a:srgbClr>
                  </a:outerShdw>
                </a:effectLst>
              </a:rPr>
              <a:t>wholeness</a:t>
            </a:r>
            <a:r>
              <a:rPr lang="en-GB" dirty="0">
                <a:solidFill>
                  <a:srgbClr val="44C1A3"/>
                </a:solidFill>
                <a:effectLst>
                  <a:outerShdw blurRad="38100" dist="38100" dir="2700000" algn="tl">
                    <a:srgbClr val="000000">
                      <a:alpha val="43137"/>
                    </a:srgbClr>
                  </a:outerShdw>
                </a:effectLst>
              </a:rPr>
              <a:t> </a:t>
            </a:r>
            <a:r>
              <a:rPr lang="en-GB" dirty="0"/>
              <a:t>for and celebrating </a:t>
            </a:r>
            <a:r>
              <a:rPr lang="en-GB" b="1" dirty="0" smtClean="0">
                <a:solidFill>
                  <a:srgbClr val="44C1A3"/>
                </a:solidFill>
                <a:effectLst>
                  <a:outerShdw blurRad="38100" dist="38100" dir="2700000" algn="tl">
                    <a:srgbClr val="000000">
                      <a:alpha val="43137"/>
                    </a:srgbClr>
                  </a:outerShdw>
                </a:effectLst>
              </a:rPr>
              <a:t>differences</a:t>
            </a:r>
            <a:r>
              <a:rPr lang="en-GB" dirty="0" smtClean="0">
                <a:solidFill>
                  <a:srgbClr val="44C1A3"/>
                </a:solidFill>
                <a:effectLst>
                  <a:outerShdw blurRad="38100" dist="38100" dir="2700000" algn="tl">
                    <a:srgbClr val="000000">
                      <a:alpha val="43137"/>
                    </a:srgbClr>
                  </a:outerShdw>
                </a:effectLst>
              </a:rPr>
              <a:t> </a:t>
            </a:r>
            <a:r>
              <a:rPr lang="en-GB" dirty="0"/>
              <a:t>in employees makes no sense.</a:t>
            </a:r>
          </a:p>
          <a:p>
            <a:endParaRPr lang="en-GB" dirty="0"/>
          </a:p>
        </p:txBody>
      </p:sp>
    </p:spTree>
    <p:extLst>
      <p:ext uri="{BB962C8B-B14F-4D97-AF65-F5344CB8AC3E}">
        <p14:creationId xmlns:p14="http://schemas.microsoft.com/office/powerpoint/2010/main" val="23325842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9550" y="272562"/>
            <a:ext cx="12630150" cy="769441"/>
          </a:xfrm>
          <a:prstGeom prst="rect">
            <a:avLst/>
          </a:prstGeom>
          <a:solidFill>
            <a:schemeClr val="bg1">
              <a:alpha val="57000"/>
            </a:schemeClr>
          </a:solidFill>
        </p:spPr>
        <p:txBody>
          <a:bodyPr wrap="square" rtlCol="0">
            <a:spAutoFit/>
          </a:bodyPr>
          <a:lstStyle/>
          <a:p>
            <a:pPr algn="ctr"/>
            <a:r>
              <a:rPr lang="en-GB" sz="4400" dirty="0" smtClean="0">
                <a:solidFill>
                  <a:srgbClr val="262622"/>
                </a:solidFill>
                <a:latin typeface="+mj-lt"/>
              </a:rPr>
              <a:t>Implicit assumptions</a:t>
            </a:r>
            <a:endParaRPr lang="en-GB" sz="4400" dirty="0">
              <a:solidFill>
                <a:srgbClr val="262622"/>
              </a:solidFill>
              <a:latin typeface="+mj-lt"/>
            </a:endParaRPr>
          </a:p>
        </p:txBody>
      </p:sp>
      <p:sp>
        <p:nvSpPr>
          <p:cNvPr id="5" name="TextBox 4"/>
          <p:cNvSpPr txBox="1"/>
          <p:nvPr/>
        </p:nvSpPr>
        <p:spPr>
          <a:xfrm>
            <a:off x="6343651" y="1268829"/>
            <a:ext cx="5503982" cy="4247317"/>
          </a:xfrm>
          <a:prstGeom prst="rect">
            <a:avLst/>
          </a:prstGeom>
          <a:solidFill>
            <a:schemeClr val="bg1">
              <a:alpha val="86000"/>
            </a:schemeClr>
          </a:solidFill>
        </p:spPr>
        <p:txBody>
          <a:bodyPr wrap="square" numCol="1" spcCol="180000" rtlCol="0">
            <a:spAutoFit/>
          </a:bodyPr>
          <a:lstStyle/>
          <a:p>
            <a:pPr marL="285750" indent="-285750">
              <a:buFont typeface="Arial" panose="020B0604020202020204" pitchFamily="34" charset="0"/>
              <a:buChar char="•"/>
            </a:pPr>
            <a:r>
              <a:rPr lang="en-GB" dirty="0" smtClean="0"/>
              <a:t>Employees are </a:t>
            </a:r>
            <a:r>
              <a:rPr lang="en-GB" b="1" dirty="0" smtClean="0">
                <a:effectLst>
                  <a:outerShdw blurRad="38100" dist="38100" dir="2700000" algn="tl">
                    <a:srgbClr val="000000">
                      <a:alpha val="43137"/>
                    </a:srgbClr>
                  </a:outerShdw>
                </a:effectLst>
              </a:rPr>
              <a:t>not capable of understanding </a:t>
            </a:r>
            <a:r>
              <a:rPr lang="en-GB" dirty="0" smtClean="0"/>
              <a:t>important </a:t>
            </a:r>
            <a:r>
              <a:rPr lang="en-GB" dirty="0"/>
              <a:t>matters that affect the economic performance of the </a:t>
            </a:r>
            <a:r>
              <a:rPr lang="en-GB" dirty="0" smtClean="0"/>
              <a:t>company</a:t>
            </a:r>
            <a:r>
              <a:rPr lang="en-GB" dirty="0"/>
              <a:t> </a:t>
            </a:r>
            <a:r>
              <a:rPr lang="en-GB" dirty="0" smtClean="0"/>
              <a:t>– therefore we don’t involve employees in decision making and don’t share company information with them. Because they </a:t>
            </a:r>
            <a:r>
              <a:rPr lang="en-GB" dirty="0"/>
              <a:t>are </a:t>
            </a:r>
            <a:r>
              <a:rPr lang="en-GB" b="1" dirty="0">
                <a:effectLst>
                  <a:outerShdw blurRad="38100" dist="38100" dir="2700000" algn="tl">
                    <a:srgbClr val="000000">
                      <a:alpha val="43137"/>
                    </a:srgbClr>
                  </a:outerShdw>
                </a:effectLst>
              </a:rPr>
              <a:t>not capable </a:t>
            </a:r>
            <a:r>
              <a:rPr lang="en-GB" dirty="0"/>
              <a:t>to see the “bigger picture”, </a:t>
            </a:r>
            <a:r>
              <a:rPr lang="en-GB" dirty="0" smtClean="0"/>
              <a:t>they </a:t>
            </a:r>
            <a:r>
              <a:rPr lang="en-GB" dirty="0"/>
              <a:t>need central planning, budgeting and controlling functions – even though practices of large scale central planning have been thoroughly </a:t>
            </a:r>
            <a:r>
              <a:rPr lang="en-GB" b="1" dirty="0">
                <a:effectLst>
                  <a:outerShdw blurRad="38100" dist="38100" dir="2700000" algn="tl">
                    <a:srgbClr val="000000">
                      <a:alpha val="43137"/>
                    </a:srgbClr>
                  </a:outerShdw>
                </a:effectLst>
              </a:rPr>
              <a:t>discredited</a:t>
            </a:r>
            <a:r>
              <a:rPr lang="en-GB" dirty="0" smtClean="0"/>
              <a:t>. </a:t>
            </a:r>
            <a:br>
              <a:rPr lang="en-GB" dirty="0" smtClean="0"/>
            </a:br>
            <a:endParaRPr lang="en-GB" dirty="0"/>
          </a:p>
          <a:p>
            <a:pPr marL="285750" indent="-285750">
              <a:buFont typeface="Arial" panose="020B0604020202020204" pitchFamily="34" charset="0"/>
              <a:buChar char="•"/>
            </a:pPr>
            <a:r>
              <a:rPr lang="en-GB" dirty="0" smtClean="0"/>
              <a:t>Employees </a:t>
            </a:r>
            <a:r>
              <a:rPr lang="en-GB" b="1" dirty="0">
                <a:effectLst>
                  <a:outerShdw blurRad="38100" dist="38100" dir="2700000" algn="tl">
                    <a:srgbClr val="000000">
                      <a:alpha val="43137"/>
                    </a:srgbClr>
                  </a:outerShdw>
                </a:effectLst>
              </a:rPr>
              <a:t>do not want to be responsible </a:t>
            </a:r>
            <a:r>
              <a:rPr lang="en-GB" dirty="0"/>
              <a:t>for their actions or for decisions that affect the performance of the </a:t>
            </a:r>
            <a:r>
              <a:rPr lang="en-GB" dirty="0" smtClean="0"/>
              <a:t>organization, therefore we install </a:t>
            </a:r>
            <a:r>
              <a:rPr lang="en-GB" b="1" dirty="0" smtClean="0">
                <a:effectLst>
                  <a:outerShdw blurRad="38100" dist="38100" dir="2700000" algn="tl">
                    <a:srgbClr val="000000">
                      <a:alpha val="43137"/>
                    </a:srgbClr>
                  </a:outerShdw>
                </a:effectLst>
              </a:rPr>
              <a:t>parent-like bosses</a:t>
            </a:r>
            <a:r>
              <a:rPr lang="en-GB" dirty="0" smtClean="0"/>
              <a:t> to tell them what to do and make these decisions for them.</a:t>
            </a:r>
          </a:p>
        </p:txBody>
      </p:sp>
      <p:sp>
        <p:nvSpPr>
          <p:cNvPr id="6" name="TextBox 5"/>
          <p:cNvSpPr txBox="1"/>
          <p:nvPr/>
        </p:nvSpPr>
        <p:spPr>
          <a:xfrm>
            <a:off x="344364" y="1268829"/>
            <a:ext cx="5503985" cy="5078313"/>
          </a:xfrm>
          <a:prstGeom prst="rect">
            <a:avLst/>
          </a:prstGeom>
          <a:solidFill>
            <a:schemeClr val="bg1">
              <a:alpha val="86000"/>
            </a:schemeClr>
          </a:solidFill>
        </p:spPr>
        <p:txBody>
          <a:bodyPr wrap="square" numCol="1" spcCol="180000" rtlCol="0">
            <a:spAutoFit/>
          </a:bodyPr>
          <a:lstStyle/>
          <a:p>
            <a:r>
              <a:rPr lang="en-GB" dirty="0" smtClean="0"/>
              <a:t>Worse, this mind-set implies some </a:t>
            </a:r>
            <a:r>
              <a:rPr lang="en-GB" b="1" dirty="0" smtClean="0">
                <a:effectLst>
                  <a:outerShdw blurRad="38100" dist="38100" dir="2700000" algn="tl">
                    <a:srgbClr val="000000">
                      <a:alpha val="43137"/>
                    </a:srgbClr>
                  </a:outerShdw>
                </a:effectLst>
              </a:rPr>
              <a:t>harsh views </a:t>
            </a:r>
            <a:r>
              <a:rPr lang="en-GB" dirty="0" smtClean="0"/>
              <a:t>on the employees. The very structures, processes and controls we apply in organisations indicate that we belief that</a:t>
            </a:r>
          </a:p>
          <a:p>
            <a:endParaRPr lang="en-GB" dirty="0" smtClean="0"/>
          </a:p>
          <a:p>
            <a:pPr marL="285750" indent="-285750">
              <a:buFont typeface="Arial" panose="020B0604020202020204" pitchFamily="34" charset="0"/>
              <a:buChar char="•"/>
            </a:pPr>
            <a:r>
              <a:rPr lang="en-GB" dirty="0" smtClean="0"/>
              <a:t>Employees and Workers </a:t>
            </a:r>
            <a:r>
              <a:rPr lang="en-GB" dirty="0"/>
              <a:t>are </a:t>
            </a:r>
            <a:r>
              <a:rPr lang="en-GB" b="1" dirty="0" smtClean="0">
                <a:effectLst>
                  <a:outerShdw blurRad="38100" dist="38100" dir="2700000" algn="tl">
                    <a:srgbClr val="000000">
                      <a:alpha val="43137"/>
                    </a:srgbClr>
                  </a:outerShdw>
                </a:effectLst>
              </a:rPr>
              <a:t>lazy and must be watched closely </a:t>
            </a:r>
            <a:r>
              <a:rPr lang="en-GB" dirty="0" smtClean="0"/>
              <a:t>-hence we use timesheets, clocking in tools, and ban access to non-business sites on their computers.</a:t>
            </a:r>
          </a:p>
          <a:p>
            <a:endParaRPr lang="en-GB" dirty="0"/>
          </a:p>
          <a:p>
            <a:pPr marL="285750" indent="-285750">
              <a:buFont typeface="Arial" panose="020B0604020202020204" pitchFamily="34" charset="0"/>
              <a:buChar char="•"/>
            </a:pPr>
            <a:r>
              <a:rPr lang="en-GB" b="1" dirty="0" smtClean="0">
                <a:effectLst>
                  <a:outerShdw blurRad="38100" dist="38100" dir="2700000" algn="tl">
                    <a:srgbClr val="000000">
                      <a:alpha val="43137"/>
                    </a:srgbClr>
                  </a:outerShdw>
                </a:effectLst>
              </a:rPr>
              <a:t>Money motivates</a:t>
            </a:r>
            <a:r>
              <a:rPr lang="en-GB" dirty="0" smtClean="0"/>
              <a:t>. Employees will </a:t>
            </a:r>
            <a:r>
              <a:rPr lang="en-GB" dirty="0"/>
              <a:t>do what it takes to make as much money as </a:t>
            </a:r>
            <a:r>
              <a:rPr lang="en-GB" dirty="0" smtClean="0"/>
              <a:t>possible, so we use monetary rewards such as bonuses – despite evidence that it invite adverse behaviours.</a:t>
            </a:r>
            <a:br>
              <a:rPr lang="en-GB" dirty="0" smtClean="0"/>
            </a:br>
            <a:endParaRPr lang="en-GB" dirty="0" smtClean="0"/>
          </a:p>
          <a:p>
            <a:pPr marL="285750" indent="-285750">
              <a:buFont typeface="Arial" panose="020B0604020202020204" pitchFamily="34" charset="0"/>
              <a:buChar char="•"/>
            </a:pPr>
            <a:r>
              <a:rPr lang="en-GB" dirty="0"/>
              <a:t>Employees put their</a:t>
            </a:r>
            <a:r>
              <a:rPr lang="en-GB" b="1" dirty="0"/>
              <a:t> </a:t>
            </a:r>
            <a:r>
              <a:rPr lang="en-GB" b="1" dirty="0">
                <a:effectLst>
                  <a:outerShdw blurRad="38100" dist="38100" dir="2700000" algn="tl">
                    <a:srgbClr val="000000">
                      <a:alpha val="43137"/>
                    </a:srgbClr>
                  </a:outerShdw>
                </a:effectLst>
              </a:rPr>
              <a:t>own interest </a:t>
            </a:r>
            <a:r>
              <a:rPr lang="en-GB" dirty="0"/>
              <a:t>ahead of what is best for the organization, so they </a:t>
            </a:r>
            <a:r>
              <a:rPr lang="en-GB" b="1" dirty="0">
                <a:effectLst>
                  <a:outerShdw blurRad="38100" dist="38100" dir="2700000" algn="tl">
                    <a:srgbClr val="000000">
                      <a:alpha val="43137"/>
                    </a:srgbClr>
                  </a:outerShdw>
                </a:effectLst>
              </a:rPr>
              <a:t>cannot be trusted</a:t>
            </a:r>
            <a:r>
              <a:rPr lang="en-GB" dirty="0"/>
              <a:t>. That is why we limit the information we allow them to see. </a:t>
            </a:r>
          </a:p>
        </p:txBody>
      </p:sp>
    </p:spTree>
    <p:extLst>
      <p:ext uri="{BB962C8B-B14F-4D97-AF65-F5344CB8AC3E}">
        <p14:creationId xmlns:p14="http://schemas.microsoft.com/office/powerpoint/2010/main" val="16936905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4530</TotalTime>
  <Words>2966</Words>
  <Application>Microsoft Macintosh PowerPoint</Application>
  <PresentationFormat>Custom</PresentationFormat>
  <Paragraphs>197</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Future of work</vt:lpstr>
      <vt:lpstr>PowerPoint Presentation</vt:lpstr>
      <vt:lpstr>PowerPoint Presentation</vt:lpstr>
      <vt:lpstr>It could be an opportunity to do something different</vt:lpstr>
      <vt:lpstr>PowerPoint Presentation</vt:lpstr>
      <vt:lpstr>PowerPoint Presentation</vt:lpstr>
      <vt:lpstr>Developed in the Industrial Revolution </vt:lpstr>
      <vt:lpstr>The Machine Thinking</vt:lpstr>
      <vt:lpstr>PowerPoint Presentation</vt:lpstr>
      <vt:lpstr>PowerPoint Presentation</vt:lpstr>
      <vt:lpstr>PowerPoint Presentation</vt:lpstr>
      <vt:lpstr>Let’s write a new chapter</vt:lpstr>
      <vt:lpstr>They produce outrageous results</vt:lpstr>
      <vt:lpstr>PowerPoint Presentation</vt:lpstr>
      <vt:lpstr>PowerPoint Presentation</vt:lpstr>
      <vt:lpstr>PowerPoint Presentation</vt:lpstr>
      <vt:lpstr>PowerPoint Presentation</vt:lpstr>
      <vt:lpstr>How is performance managed?</vt:lpstr>
      <vt:lpstr>How is performance managed?</vt:lpstr>
      <vt:lpstr>How are finances allocated?</vt:lpstr>
      <vt:lpstr>How are finances allocated?</vt:lpstr>
      <vt:lpstr>PowerPoint Presentation</vt:lpstr>
      <vt:lpstr>How do you eat an elephant?</vt:lpstr>
      <vt:lpstr>PowerPoint Presentation</vt:lpstr>
      <vt:lpstr>Successful prototyping for transformation</vt:lpstr>
      <vt:lpstr>Physical prototypes are:</vt:lpstr>
      <vt:lpstr>Future of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work</dc:title>
  <dc:creator>Miriam Gilbert</dc:creator>
  <cp:lastModifiedBy>Frederic Laloux</cp:lastModifiedBy>
  <cp:revision>144</cp:revision>
  <dcterms:created xsi:type="dcterms:W3CDTF">2014-11-10T21:27:58Z</dcterms:created>
  <dcterms:modified xsi:type="dcterms:W3CDTF">2014-11-26T12:36:06Z</dcterms:modified>
</cp:coreProperties>
</file>