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8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169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xmlns:p14="http://schemas.microsoft.com/office/powerpoint/2010/main"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Elmira integral project</a:t>
            </a:r>
          </a:p>
        </p:txBody>
      </p:sp>
      <p:pic>
        <p:nvPicPr>
          <p:cNvPr id="38" name="IMG_028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70000" y="8578272"/>
            <a:ext cx="104648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–Howard thurman</a:t>
            </a:r>
          </a:p>
        </p:txBody>
      </p:sp>
      <p:sp>
        <p:nvSpPr>
          <p:cNvPr id="74" name="Shape 74"/>
          <p:cNvSpPr/>
          <p:nvPr/>
        </p:nvSpPr>
        <p:spPr>
          <a:xfrm>
            <a:off x="1270000" y="6427278"/>
            <a:ext cx="104648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"Don't ask what the world needs. Ask what makes you come alive, and go do it. Because what the world needs is people who have come alive."</a:t>
            </a:r>
          </a:p>
        </p:txBody>
      </p:sp>
      <p:pic>
        <p:nvPicPr>
          <p:cNvPr id="75" name="IMG_026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1593"/>
            <a:ext cx="13004800" cy="613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7246455" y="5805820"/>
            <a:ext cx="5691921" cy="2984501"/>
          </a:xfrm>
          <a:prstGeom prst="rect">
            <a:avLst/>
          </a:prstGeom>
        </p:spPr>
        <p:txBody>
          <a:bodyPr/>
          <a:lstStyle/>
          <a:p>
            <a:pPr lvl="0" defTabSz="537463">
              <a:defRPr sz="1800" cap="none" spc="0">
                <a:solidFill>
                  <a:srgbClr val="000000"/>
                </a:solidFill>
              </a:defRPr>
            </a:pPr>
            <a:r>
              <a:rPr sz="4140" cap="all" spc="662">
                <a:solidFill>
                  <a:srgbClr val="FFFFFF"/>
                </a:solidFill>
              </a:rPr>
              <a:t>Other ideas may inspire </a:t>
            </a:r>
          </a:p>
          <a:p>
            <a:pPr lvl="0" defTabSz="537463">
              <a:defRPr sz="1800" cap="none" spc="0">
                <a:solidFill>
                  <a:srgbClr val="000000"/>
                </a:solidFill>
              </a:defRPr>
            </a:pPr>
            <a:r>
              <a:rPr sz="4140" cap="all" spc="662">
                <a:solidFill>
                  <a:srgbClr val="FFFFFF"/>
                </a:solidFill>
              </a:rPr>
              <a:t>but end up feeling naïve 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69958" y="1144784"/>
            <a:ext cx="4108199" cy="3249357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Some ideas are </a:t>
            </a:r>
            <a:r>
              <a:rPr sz="2800" cap="all" spc="448">
                <a:solidFill>
                  <a:srgbClr val="55D7FF"/>
                </a:solidFill>
              </a:rPr>
              <a:t>practical and conservative, yet uninspiring </a:t>
            </a:r>
          </a:p>
        </p:txBody>
      </p:sp>
      <p:pic>
        <p:nvPicPr>
          <p:cNvPr id="79" name="IMG_026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7763" y="439806"/>
            <a:ext cx="6212354" cy="4659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026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745" y="5443871"/>
            <a:ext cx="6604001" cy="370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3" animBg="1" advAuto="0"/>
      <p:bldP spid="78" grpId="1" animBg="1" advAuto="0"/>
      <p:bldP spid="79" grpId="2" animBg="1" advAuto="0"/>
      <p:bldP spid="80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G_026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400" y="4879052"/>
            <a:ext cx="6502401" cy="487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G_026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400" y="-1"/>
            <a:ext cx="6502400" cy="487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G_026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513764" y="687937"/>
            <a:ext cx="5474872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Some projects bring in a lot of money, and we all agree money can be a good thing.</a:t>
            </a:r>
          </a:p>
        </p:txBody>
      </p:sp>
      <p:sp>
        <p:nvSpPr>
          <p:cNvPr id="86" name="Shape 86"/>
          <p:cNvSpPr/>
          <p:nvPr/>
        </p:nvSpPr>
        <p:spPr>
          <a:xfrm>
            <a:off x="7966311" y="365162"/>
            <a:ext cx="395528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But at what cost?</a:t>
            </a:r>
          </a:p>
        </p:txBody>
      </p:sp>
      <p:sp>
        <p:nvSpPr>
          <p:cNvPr id="87" name="Shape 87"/>
          <p:cNvSpPr/>
          <p:nvPr/>
        </p:nvSpPr>
        <p:spPr>
          <a:xfrm>
            <a:off x="7215294" y="6929471"/>
            <a:ext cx="545732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DB28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DB2800"/>
                </a:solidFill>
              </a:rPr>
              <a:t>And how will it move culture forward?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5" animBg="1" advAuto="0"/>
      <p:bldP spid="83" grpId="3" animBg="1" advAuto="0"/>
      <p:bldP spid="84" grpId="1" animBg="1" advAuto="0"/>
      <p:bldP spid="85" grpId="2" animBg="1" advAuto="0"/>
      <p:bldP spid="86" grpId="4" animBg="1" advAuto="0"/>
      <p:bldP spid="87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G_000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2613656" y="1256499"/>
            <a:ext cx="8627518" cy="3024913"/>
          </a:xfrm>
          <a:prstGeom prst="rect">
            <a:avLst/>
          </a:prstGeom>
        </p:spPr>
        <p:txBody>
          <a:bodyPr/>
          <a:lstStyle>
            <a:lvl1pPr algn="ctr" defTabSz="397256">
              <a:defRPr sz="4216" spc="674">
                <a:solidFill>
                  <a:srgbClr val="4F4F4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216" cap="all" spc="674">
                <a:solidFill>
                  <a:srgbClr val="4F4F4F"/>
                </a:solidFill>
              </a:rPr>
              <a:t>Elmira's problems, and the world's problems are a crisis of consciousness</a:t>
            </a:r>
          </a:p>
        </p:txBody>
      </p:sp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019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Worldviews develop holarchically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660400" y="2825750"/>
            <a:ext cx="5080001" cy="6057900"/>
          </a:xfrm>
          <a:prstGeom prst="rect">
            <a:avLst/>
          </a:prstGeom>
        </p:spPr>
        <p:txBody>
          <a:bodyPr/>
          <a:lstStyle/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INFRARED is physiological survival.</a:t>
            </a:r>
          </a:p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MAGENTA is tribal with a magical world view.</a:t>
            </a:r>
          </a:p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RED is warrior-like and egocentric.</a:t>
            </a:r>
          </a:p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AMBER is traditional conformist.</a:t>
            </a:r>
          </a:p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ORANGE is modernist and rational-scientific.</a:t>
            </a:r>
          </a:p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GREEN is postmodern, sensitive and world-centric.</a:t>
            </a:r>
          </a:p>
          <a:p>
            <a:pPr marL="267715" lvl="0" indent="-267715" defTabSz="397256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TEAL is integral, flexible, and can hold multiple perspectives. The Spiral Wizard.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029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Integral is </a:t>
            </a:r>
            <a:r>
              <a:rPr sz="4500" i="1" cap="all" spc="720">
                <a:solidFill>
                  <a:srgbClr val="FFFFFF"/>
                </a:solidFill>
              </a:rPr>
              <a:t>practical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826" lvl="0" indent="-385826" defTabSz="57251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FFFFFF"/>
                </a:solidFill>
              </a:rPr>
              <a:t>Organizational styles REFLECT the prevailing worldview of the founders and board members</a:t>
            </a:r>
          </a:p>
          <a:p>
            <a:pPr marL="385826" lvl="0" indent="-385826" defTabSz="57251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FFFFFF"/>
                </a:solidFill>
              </a:rPr>
              <a:t>Each emergent worldview has its natural style of organization</a:t>
            </a:r>
          </a:p>
          <a:p>
            <a:pPr marL="385826" lvl="0" indent="-385826" defTabSz="57251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FFFFFF"/>
                </a:solidFill>
              </a:rPr>
              <a:t>Integral organizations make room for people to show up fully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G_033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Magenta - tribal organization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Family bonds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Up to a few hundred people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Only the immediate clan falls in the scope of moral consideration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Our group is the center of the universe, though unconsciously so</a:t>
            </a:r>
          </a:p>
        </p:txBody>
      </p:sp>
      <p:sp>
        <p:nvSpPr>
          <p:cNvPr id="271" name="Shape 271"/>
          <p:cNvSpPr/>
          <p:nvPr/>
        </p:nvSpPr>
        <p:spPr>
          <a:xfrm>
            <a:off x="6539331" y="8400311"/>
            <a:ext cx="6466639" cy="1358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/>
            </a:pPr>
            <a:r>
              <a:rPr sz="2400" cap="all" spc="384"/>
              <a:t>Gifts: creates richness of community out of the chaos of just staying alive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build="p" bldLvl="5" animBg="1" advAuto="0"/>
      <p:bldP spid="271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G_03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Impulsive-red organizations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508118" y="2163327"/>
            <a:ext cx="5080001" cy="6720323"/>
          </a:xfrm>
          <a:prstGeom prst="rect">
            <a:avLst/>
          </a:prstGeom>
        </p:spPr>
        <p:txBody>
          <a:bodyPr/>
          <a:lstStyle/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Thrives in chaotic environments</a:t>
            </a:r>
          </a:p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Constant exercise of power by chief to keep troops in line</a:t>
            </a:r>
          </a:p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Fear is the glue</a:t>
            </a:r>
          </a:p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Highly reactive, short-term focus</a:t>
            </a:r>
          </a:p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Breakthroughs: division of labor, command authority </a:t>
            </a:r>
          </a:p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Metaphor: wolf pack</a:t>
            </a:r>
          </a:p>
          <a:p>
            <a:pPr marL="338581" lvl="0" indent="-338581" defTabSz="502412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FFFFFF"/>
                </a:solidFill>
              </a:rPr>
              <a:t>Mafia, street gangs, militias</a:t>
            </a:r>
          </a:p>
        </p:txBody>
      </p:sp>
      <p:sp>
        <p:nvSpPr>
          <p:cNvPr id="276" name="Shape 276"/>
          <p:cNvSpPr/>
          <p:nvPr/>
        </p:nvSpPr>
        <p:spPr>
          <a:xfrm>
            <a:off x="6876921" y="4197349"/>
            <a:ext cx="5791459" cy="1358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/>
            </a:pPr>
            <a:r>
              <a:rPr sz="2400" cap="all" spc="384"/>
              <a:t>Gifts: strong sense of self, individual rights based on strength</a:t>
            </a:r>
          </a:p>
        </p:txBody>
      </p:sp>
      <p:sp>
        <p:nvSpPr>
          <p:cNvPr id="277" name="Shape 277"/>
          <p:cNvSpPr/>
          <p:nvPr/>
        </p:nvSpPr>
        <p:spPr>
          <a:xfrm>
            <a:off x="6402054" y="6332928"/>
            <a:ext cx="6741192" cy="17780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Limitations: inability to organize beyond 3-4 degrees of power, high rates of murder; thrives on instability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build="p" bldLvl="5" animBg="1" advAuto="0"/>
      <p:bldP spid="276" grpId="2" animBg="1" advAuto="0"/>
      <p:bldP spid="277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03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Conformist amber organizations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0707" lvl="0" indent="-330707" defTabSz="49072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Formal roles in hierarchical pyramid</a:t>
            </a:r>
          </a:p>
          <a:p>
            <a:pPr marL="330707" lvl="0" indent="-330707" defTabSz="49072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Top-down command and control</a:t>
            </a:r>
          </a:p>
          <a:p>
            <a:pPr marL="330707" lvl="0" indent="-330707" defTabSz="49072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Stability valued above all</a:t>
            </a:r>
          </a:p>
          <a:p>
            <a:pPr marL="330707" lvl="0" indent="-330707" defTabSz="49072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Long-term perspectives</a:t>
            </a:r>
          </a:p>
          <a:p>
            <a:pPr marL="330707" lvl="0" indent="-330707" defTabSz="49072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Catholic Church, military, most government agencies, public school systems</a:t>
            </a:r>
          </a:p>
          <a:p>
            <a:pPr marL="330707" lvl="0" indent="-330707" defTabSz="49072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Metaphor: army</a:t>
            </a:r>
          </a:p>
        </p:txBody>
      </p:sp>
      <p:sp>
        <p:nvSpPr>
          <p:cNvPr id="282" name="Shape 282"/>
          <p:cNvSpPr/>
          <p:nvPr/>
        </p:nvSpPr>
        <p:spPr>
          <a:xfrm>
            <a:off x="6948078" y="3580284"/>
            <a:ext cx="5649144" cy="21971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/>
            </a:pPr>
            <a:r>
              <a:rPr sz="2400" cap="all" spc="384"/>
              <a:t>Gifts: transcendent authority, safety, capacity to create world-wide organizations</a:t>
            </a:r>
          </a:p>
        </p:txBody>
      </p:sp>
      <p:sp>
        <p:nvSpPr>
          <p:cNvPr id="283" name="Shape 283"/>
          <p:cNvSpPr/>
          <p:nvPr/>
        </p:nvSpPr>
        <p:spPr>
          <a:xfrm>
            <a:off x="7678209" y="6820230"/>
            <a:ext cx="4188881" cy="17780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Challenges: inflexible, ethnocentric,  fears innovation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build="p" bldLvl="5" animBg="1" advAuto="0"/>
      <p:bldP spid="282" grpId="2" animBg="1" advAuto="0"/>
      <p:bldP spid="283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G_033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508118" y="609600"/>
            <a:ext cx="5080001" cy="1854200"/>
          </a:xfrm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Achievement orange organizations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Beat the competition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Achieve profit and growth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Innovation is the key to staying on top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Management by objectives (command and control on what; freedom on the how)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Accountability 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Meritocracy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Multinational companies</a:t>
            </a:r>
          </a:p>
          <a:p>
            <a:pPr marL="283464" lvl="0" indent="-283464" defTabSz="420624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Metaphor: machine</a:t>
            </a:r>
          </a:p>
        </p:txBody>
      </p:sp>
      <p:sp>
        <p:nvSpPr>
          <p:cNvPr id="288" name="Shape 288"/>
          <p:cNvSpPr/>
          <p:nvPr/>
        </p:nvSpPr>
        <p:spPr>
          <a:xfrm>
            <a:off x="6598471" y="4124853"/>
            <a:ext cx="6348358" cy="177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/>
            </a:pPr>
            <a:r>
              <a:rPr sz="2400" cap="all" spc="384"/>
              <a:t>Gifts: unprecedented abundance, scientific curiosity &amp; innovation, the optimism to risk</a:t>
            </a:r>
          </a:p>
        </p:txBody>
      </p:sp>
      <p:sp>
        <p:nvSpPr>
          <p:cNvPr id="289" name="Shape 289"/>
          <p:cNvSpPr/>
          <p:nvPr/>
        </p:nvSpPr>
        <p:spPr>
          <a:xfrm>
            <a:off x="6851977" y="6111794"/>
            <a:ext cx="5841346" cy="26162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Problems: materialistic, indifferent to nature, social inequality, loss of community, unhappiness at the bottom of the pyramid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1" build="p" bldLvl="5" animBg="1" advAuto="0"/>
      <p:bldP spid="288" grpId="2" animBg="1" advAuto="0"/>
      <p:bldP spid="289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G_024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81750">
            <a:off x="136986" y="2059601"/>
            <a:ext cx="12121579" cy="758359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Elmira, new york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We live in a special place</a:t>
            </a:r>
          </a:p>
        </p:txBody>
      </p:sp>
      <p:sp>
        <p:nvSpPr>
          <p:cNvPr id="43" name="Shape 43"/>
          <p:cNvSpPr/>
          <p:nvPr/>
        </p:nvSpPr>
        <p:spPr>
          <a:xfrm>
            <a:off x="6042662" y="5004559"/>
            <a:ext cx="426967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Here we are! </a:t>
            </a:r>
          </a:p>
        </p:txBody>
      </p:sp>
    </p:spTree>
  </p:cSld>
  <p:clrMapOvr>
    <a:masterClrMapping/>
  </p:clrMapOvr>
  <p:transition xmlns:p14="http://schemas.microsoft.com/office/powerpoint/2010/main"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G_033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Pluralistic green organizations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Still a pyramid structure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Focus on culture and empowerment to achieve extraordinary motivation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Values driven culture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Stakeholder model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Worldcentric and socially responsible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Ben &amp; Jerry's, Southwest Airlines, Google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Metaphor: family</a:t>
            </a:r>
          </a:p>
        </p:txBody>
      </p:sp>
      <p:sp>
        <p:nvSpPr>
          <p:cNvPr id="294" name="Shape 294"/>
          <p:cNvSpPr/>
          <p:nvPr/>
        </p:nvSpPr>
        <p:spPr>
          <a:xfrm>
            <a:off x="7175610" y="3987800"/>
            <a:ext cx="5194080" cy="177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/>
            </a:pPr>
            <a:r>
              <a:rPr sz="2400" cap="all" spc="384"/>
              <a:t>Gifts: happy inclusion, inspired work, humble leadership, benefits the world </a:t>
            </a:r>
          </a:p>
        </p:txBody>
      </p:sp>
      <p:sp>
        <p:nvSpPr>
          <p:cNvPr id="295" name="Shape 295"/>
          <p:cNvSpPr/>
          <p:nvPr/>
        </p:nvSpPr>
        <p:spPr>
          <a:xfrm>
            <a:off x="6929232" y="6443169"/>
            <a:ext cx="5686835" cy="2197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Issues: consensus traps, indifference to comparative excellence, over-sensitive, fear of power, ineffective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build="p" bldLvl="5" animBg="1" advAuto="0"/>
      <p:bldP spid="294" grpId="2" animBg="1" advAuto="0"/>
      <p:bldP spid="295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270000" y="2959100"/>
            <a:ext cx="104648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–John naisbitt</a:t>
            </a:r>
          </a:p>
        </p:txBody>
      </p:sp>
      <p:sp>
        <p:nvSpPr>
          <p:cNvPr id="298" name="Shape 298"/>
          <p:cNvSpPr/>
          <p:nvPr/>
        </p:nvSpPr>
        <p:spPr>
          <a:xfrm>
            <a:off x="1270000" y="234950"/>
            <a:ext cx="10464801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“The most exciting breakthroughs of the twenty-first century will not occur because of technology, but because of an expanding concept of what it means to be human.” </a:t>
            </a:r>
          </a:p>
        </p:txBody>
      </p:sp>
      <p:pic>
        <p:nvPicPr>
          <p:cNvPr id="299" name="IMG_000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13150"/>
            <a:ext cx="12985751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G_033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Evolutionary teal organizations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Organizations as living systems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Self-management, based on peer relationships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Reclaim wholeness, bring all of who you are to work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Organization has a life and direction of its own, and we can listen in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Egos claimed and tamed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Trust vs. control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Roles, not job titles</a:t>
            </a:r>
          </a:p>
        </p:txBody>
      </p:sp>
      <p:sp>
        <p:nvSpPr>
          <p:cNvPr id="304" name="Shape 304"/>
          <p:cNvSpPr/>
          <p:nvPr/>
        </p:nvSpPr>
        <p:spPr>
          <a:xfrm>
            <a:off x="6863312" y="1992918"/>
            <a:ext cx="5818677" cy="1778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cap="all" spc="384">
                <a:latin typeface="Avenir Medium"/>
                <a:ea typeface="Avenir Medium"/>
                <a:cs typeface="Avenir Medium"/>
                <a:sym typeface="Avenir Medium"/>
              </a:rPr>
              <a:t>Gifts: compassion for all worldviews, scientific </a:t>
            </a:r>
            <a:r>
              <a:rPr sz="2400" i="1" u="sng" cap="all" spc="384">
                <a:latin typeface="Avenir Medium"/>
                <a:ea typeface="Avenir Medium"/>
                <a:cs typeface="Avenir Medium"/>
                <a:sym typeface="Avenir Medium"/>
              </a:rPr>
              <a:t>AND</a:t>
            </a:r>
            <a:r>
              <a:rPr sz="2400" cap="all" spc="384">
                <a:latin typeface="Avenir Medium"/>
                <a:ea typeface="Avenir Medium"/>
                <a:cs typeface="Avenir Medium"/>
                <a:sym typeface="Avenir Medium"/>
              </a:rPr>
              <a:t> holistic, authentic, systems thinking </a:t>
            </a:r>
          </a:p>
        </p:txBody>
      </p:sp>
      <p:sp>
        <p:nvSpPr>
          <p:cNvPr id="305" name="Shape 305"/>
          <p:cNvSpPr/>
          <p:nvPr/>
        </p:nvSpPr>
        <p:spPr>
          <a:xfrm>
            <a:off x="7057027" y="4551237"/>
            <a:ext cx="5431246" cy="17780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Potential Pathologies: aloofness, insensitivity, elitism, lack of 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build="p" bldLvl="5" animBg="1" advAuto="0"/>
      <p:bldP spid="304" grpId="2" animBg="1" advAuto="0"/>
      <p:bldP spid="305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G_034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No, it's not consensus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660399" y="2825750"/>
            <a:ext cx="5080001" cy="6057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Peer advice process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Consensus gets mired in endless discussion and often ends in exasperated defeat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No consensus, because it dilutes responsibility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Formal processes for internal communications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 xmlns:p14="http://schemas.microsoft.com/office/powerpoint/2010/main" spd="fast" advClick="1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034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3" y="0"/>
            <a:ext cx="65024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Basic assumptions 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People are creative, thoughtful, trustworthy adults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People are accountable and responsible for their decisions and actions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People are fallible and make mistakes, sometimes on purpose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We are unique</a:t>
            </a:r>
          </a:p>
          <a:p>
            <a:pPr marL="299211" lvl="0" indent="-299211" defTabSz="443991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FFFFFF"/>
                </a:solidFill>
              </a:rPr>
              <a:t>We want to use our talents and skills to make a positive contribution to the organization and to the world  </a:t>
            </a:r>
          </a:p>
        </p:txBody>
      </p:sp>
    </p:spTree>
  </p:cSld>
  <p:clrMapOvr>
    <a:masterClrMapping/>
  </p:clrMapOvr>
  <p:transition xmlns:p14="http://schemas.microsoft.com/office/powerpoint/2010/main" spd="med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G_0168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3815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Misperceptions</a:t>
            </a:r>
          </a:p>
          <a:p>
            <a:pPr lvl="0" defTabSz="43815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Of integral organizations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There is no structure, no management, no leadership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Everyone is equal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It's about empowerment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It's still experimental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G_018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68045">
              <a:defRPr sz="1800" cap="none" spc="0">
                <a:solidFill>
                  <a:srgbClr val="000000"/>
                </a:solidFill>
              </a:defRPr>
            </a:pPr>
            <a:r>
              <a:rPr sz="3906" cap="all" spc="624">
                <a:solidFill>
                  <a:srgbClr val="FFFFFF"/>
                </a:solidFill>
              </a:rPr>
              <a:t>Welcome to the leading</a:t>
            </a:r>
          </a:p>
          <a:p>
            <a:pPr lvl="0" defTabSz="368045">
              <a:defRPr sz="1800" cap="none" spc="0">
                <a:solidFill>
                  <a:srgbClr val="000000"/>
                </a:solidFill>
              </a:defRPr>
            </a:pPr>
            <a:r>
              <a:rPr sz="3906" cap="all" spc="624">
                <a:solidFill>
                  <a:srgbClr val="FFFFFF"/>
                </a:solidFill>
              </a:rPr>
              <a:t>Edge of culture.</a:t>
            </a:r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It's pretty crazy, right?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G_01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400" y="4879052"/>
            <a:ext cx="6502400" cy="487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03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399" y="-1"/>
            <a:ext cx="6502401" cy="487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03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6909751" y="5285452"/>
            <a:ext cx="5687698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</a:rPr>
              <a:t>A very special event in Elmira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</a:rPr>
              <a:t>Tuesday, August 5th at 6:30pm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</a:rPr>
              <a:t>Grace Episcopal Church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b="1">
                <a:solidFill>
                  <a:srgbClr val="FFFFFF"/>
                </a:solidFill>
              </a:rPr>
              <a:t>375 W Church Street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143917994_2881x199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3843" spc="615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843" cap="all" spc="615">
                <a:solidFill>
                  <a:srgbClr val="FFFFFF"/>
                </a:solidFill>
              </a:rPr>
              <a:t>Thanks for your loving listening and participation tonight.....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We are so very grateful for your attention and input</a:t>
            </a:r>
          </a:p>
        </p:txBody>
      </p:sp>
      <p:sp>
        <p:nvSpPr>
          <p:cNvPr id="331" name="Shape 331"/>
          <p:cNvSpPr/>
          <p:nvPr/>
        </p:nvSpPr>
        <p:spPr>
          <a:xfrm>
            <a:off x="5368401" y="4972217"/>
            <a:ext cx="7600572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Look for our Facebook page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Look for our website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And especially, look for events and gatherings in the future!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G_025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17800"/>
            <a:ext cx="13004800" cy="70358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Our Wonderful city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Let's think for a minute about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G_024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60400" y="137528"/>
            <a:ext cx="5080000" cy="1854201"/>
          </a:xfrm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What are elmira's gifts?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60399" y="1783130"/>
            <a:ext cx="5080001" cy="6766008"/>
          </a:xfrm>
          <a:prstGeom prst="rect">
            <a:avLst/>
          </a:prstGeom>
        </p:spPr>
        <p:txBody>
          <a:bodyPr/>
          <a:lstStyle/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Friendly people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Manageable size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Rich, progressive history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Affordable living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Natural beauty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Cultural opportunities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College town</a:t>
            </a:r>
          </a:p>
          <a:p>
            <a:pPr marL="374014" lvl="0" indent="-374014" defTabSz="55499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FFFFFF"/>
                </a:solidFill>
              </a:rPr>
              <a:t>Wegmans!</a:t>
            </a:r>
          </a:p>
        </p:txBody>
      </p:sp>
      <p:sp>
        <p:nvSpPr>
          <p:cNvPr id="52" name="Shape 52"/>
          <p:cNvSpPr/>
          <p:nvPr/>
        </p:nvSpPr>
        <p:spPr>
          <a:xfrm>
            <a:off x="534924" y="8740605"/>
            <a:ext cx="533095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Can you think of more?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  <p:bldP spid="5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G_02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31978" y="76616"/>
            <a:ext cx="5080001" cy="1854201"/>
          </a:xfrm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375" cap="all" spc="540">
                <a:solidFill>
                  <a:srgbClr val="FFFFFF"/>
                </a:solidFill>
              </a:rPr>
              <a:t>What are elmira's challenges?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04312" y="2102183"/>
            <a:ext cx="4935333" cy="5326951"/>
          </a:xfrm>
          <a:prstGeom prst="rect">
            <a:avLst/>
          </a:prstGeom>
        </p:spPr>
        <p:txBody>
          <a:bodyPr/>
          <a:lstStyle/>
          <a:p>
            <a:pPr marL="318897" lvl="0" indent="-318897" defTabSz="473201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Poverty, crime, prison families</a:t>
            </a:r>
          </a:p>
          <a:p>
            <a:pPr marL="318897" lvl="0" indent="-318897" defTabSz="473201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Limited opportunities</a:t>
            </a:r>
          </a:p>
          <a:p>
            <a:pPr marL="318897" lvl="0" indent="-318897" defTabSz="473201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Low morale, low esteem, hopelessness</a:t>
            </a:r>
          </a:p>
          <a:p>
            <a:pPr marL="318897" lvl="0" indent="-318897" defTabSz="473201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Entrenched leadership lacking in VISION</a:t>
            </a:r>
          </a:p>
          <a:p>
            <a:pPr marL="318897" lvl="0" indent="-318897" defTabSz="473201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Crappy weather (for some)</a:t>
            </a:r>
          </a:p>
          <a:p>
            <a:pPr marL="318897" lvl="0" indent="-318897" defTabSz="473201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FFFFFF"/>
                </a:solidFill>
              </a:rPr>
              <a:t>Few good eating establishments</a:t>
            </a:r>
          </a:p>
        </p:txBody>
      </p:sp>
      <p:sp>
        <p:nvSpPr>
          <p:cNvPr id="57" name="Shape 57"/>
          <p:cNvSpPr/>
          <p:nvPr/>
        </p:nvSpPr>
        <p:spPr>
          <a:xfrm>
            <a:off x="-4998" y="7600500"/>
            <a:ext cx="6410796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What else makes you sad, angry or cynical about Elmira?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 advClick="1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  <p:bldP spid="5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270000" y="6724408"/>
            <a:ext cx="104648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cap="all" spc="384">
                <a:solidFill>
                  <a:srgbClr val="55D7FF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–Andrew cohen</a:t>
            </a:r>
          </a:p>
        </p:txBody>
      </p:sp>
      <p:sp>
        <p:nvSpPr>
          <p:cNvPr id="60" name="Shape 60"/>
          <p:cNvSpPr/>
          <p:nvPr/>
        </p:nvSpPr>
        <p:spPr>
          <a:xfrm>
            <a:off x="1270000" y="1717832"/>
            <a:ext cx="10464801" cy="445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“Cynicism is the post-modern disease.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Cynicism means you already </a:t>
            </a:r>
            <a:r>
              <a:rPr sz="3600" i="1">
                <a:solidFill>
                  <a:srgbClr val="FFFFFF"/>
                </a:solidFill>
              </a:rPr>
              <a:t>know</a:t>
            </a:r>
            <a:r>
              <a:rPr sz="3600">
                <a:solidFill>
                  <a:srgbClr val="FFFFFF"/>
                </a:solidFill>
              </a:rPr>
              <a:t>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is it that you know?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That it is not possible. What's not possible? EVERYTHING.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In my thinking, cynicism is merely an excuse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not to change.” 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60400" y="789720"/>
            <a:ext cx="11684000" cy="3638715"/>
          </a:xfrm>
          <a:prstGeom prst="rect">
            <a:avLst/>
          </a:prstGeom>
        </p:spPr>
        <p:txBody>
          <a:bodyPr/>
          <a:lstStyle>
            <a:lvl1pPr algn="ctr" defTabSz="473201">
              <a:defRPr sz="5022" spc="80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022" cap="all" spc="803">
                <a:solidFill>
                  <a:srgbClr val="FFFFFF"/>
                </a:solidFill>
              </a:rPr>
              <a:t>You would not be here tonight if you were cynical about Elmira and her future :)</a:t>
            </a:r>
          </a:p>
        </p:txBody>
      </p:sp>
      <p:pic>
        <p:nvPicPr>
          <p:cNvPr id="63" name="IMG_025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4828275"/>
            <a:ext cx="8051800" cy="40259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53803" y="4307801"/>
            <a:ext cx="11684001" cy="1460501"/>
          </a:xfrm>
          <a:prstGeom prst="rect">
            <a:avLst/>
          </a:prstGeom>
        </p:spPr>
        <p:txBody>
          <a:bodyPr/>
          <a:lstStyle>
            <a:lvl1pPr defTabSz="368045">
              <a:defRPr sz="3906" spc="624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906" cap="all" spc="624">
                <a:solidFill>
                  <a:srgbClr val="FFFFFF"/>
                </a:solidFill>
              </a:rPr>
              <a:t>What are some of the ways we participate in this renaissance?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53803" y="3736357"/>
            <a:ext cx="11684001" cy="508001"/>
          </a:xfrm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Elmira is emerging out of decades of resignation</a:t>
            </a:r>
          </a:p>
        </p:txBody>
      </p:sp>
      <p:sp>
        <p:nvSpPr>
          <p:cNvPr id="67" name="Shape 67"/>
          <p:cNvSpPr/>
          <p:nvPr/>
        </p:nvSpPr>
        <p:spPr>
          <a:xfrm>
            <a:off x="3059366" y="6555417"/>
            <a:ext cx="6886068" cy="723901"/>
          </a:xfrm>
          <a:prstGeom prst="rect">
            <a:avLst/>
          </a:prstGeom>
          <a:ln w="12700">
            <a:solidFill>
              <a:srgbClr val="55D7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cap="all" spc="560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rPr>
              <a:t>Go on, </a:t>
            </a:r>
            <a:r>
              <a:rPr sz="3500" i="1" cap="all" spc="560">
                <a:solidFill>
                  <a:srgbClr val="55D7FF"/>
                </a:solidFill>
                <a:latin typeface="Avenir Medium"/>
                <a:ea typeface="Avenir Medium"/>
                <a:cs typeface="Avenir Medium"/>
                <a:sym typeface="Avenir Medium"/>
              </a:rPr>
              <a:t> BRAG A LITTLE!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5394" spc="86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394" cap="all" spc="863">
                <a:solidFill>
                  <a:srgbClr val="FFFFFF"/>
                </a:solidFill>
              </a:rPr>
              <a:t>And ideas are emerging.</a:t>
            </a:r>
          </a:p>
        </p:txBody>
      </p:sp>
      <p:pic>
        <p:nvPicPr>
          <p:cNvPr id="70" name="IMG_018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8" y="2599754"/>
            <a:ext cx="12989087" cy="718094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2328" spc="37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28" cap="all" spc="372">
                <a:solidFill>
                  <a:srgbClr val="FFFFFF"/>
                </a:solidFill>
              </a:rPr>
              <a:t>This is all a big experiment. 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 advAuto="0"/>
      <p:bldP spid="70" grpId="2" animBg="1" advAuto="0"/>
    </p:bld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1045</Words>
  <Application>Microsoft Macintosh PowerPoint</Application>
  <PresentationFormat>Custom</PresentationFormat>
  <Paragraphs>145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New_Template1</vt:lpstr>
      <vt:lpstr>PowerPoint Presentation</vt:lpstr>
      <vt:lpstr>Elmira, new york</vt:lpstr>
      <vt:lpstr>Our Wonderful city</vt:lpstr>
      <vt:lpstr>What are elmira's gifts?</vt:lpstr>
      <vt:lpstr>What are elmira's challenges?</vt:lpstr>
      <vt:lpstr>PowerPoint Presentation</vt:lpstr>
      <vt:lpstr>You would not be here tonight if you were cynical about Elmira and her future :)</vt:lpstr>
      <vt:lpstr>What are some of the ways we participate in this renaissance?</vt:lpstr>
      <vt:lpstr>And ideas are emerging.</vt:lpstr>
      <vt:lpstr>PowerPoint Presentation</vt:lpstr>
      <vt:lpstr>Other ideas may inspire  but end up feeling naïve </vt:lpstr>
      <vt:lpstr>PowerPoint Presentation</vt:lpstr>
      <vt:lpstr>Elmira's problems, and the world's problems are a crisis of consciousness</vt:lpstr>
      <vt:lpstr>Worldviews develop holarchically</vt:lpstr>
      <vt:lpstr>Integral is practical</vt:lpstr>
      <vt:lpstr>Magenta - tribal organization</vt:lpstr>
      <vt:lpstr>Impulsive-red organizations</vt:lpstr>
      <vt:lpstr>Conformist amber organizations</vt:lpstr>
      <vt:lpstr>Achievement orange organizations</vt:lpstr>
      <vt:lpstr>Pluralistic green organizations</vt:lpstr>
      <vt:lpstr>PowerPoint Presentation</vt:lpstr>
      <vt:lpstr>Evolutionary teal organizations</vt:lpstr>
      <vt:lpstr>No, it's not consensus</vt:lpstr>
      <vt:lpstr>Basic assumptions </vt:lpstr>
      <vt:lpstr>Misperceptions Of integral organizations</vt:lpstr>
      <vt:lpstr>Welcome to the leading Edge of culture.</vt:lpstr>
      <vt:lpstr>PowerPoint Presentation</vt:lpstr>
      <vt:lpstr>Thanks for your loving listening and participation tonight.....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Frederic Laloux</cp:lastModifiedBy>
  <cp:revision>3</cp:revision>
  <dcterms:modified xsi:type="dcterms:W3CDTF">2014-09-19T09:29:00Z</dcterms:modified>
</cp:coreProperties>
</file>